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71" r:id="rId1"/>
  </p:sldMasterIdLst>
  <p:notesMasterIdLst>
    <p:notesMasterId r:id="rId37"/>
  </p:notesMasterIdLst>
  <p:handoutMasterIdLst>
    <p:handoutMasterId r:id="rId38"/>
  </p:handoutMasterIdLst>
  <p:sldIdLst>
    <p:sldId id="256" r:id="rId2"/>
    <p:sldId id="258" r:id="rId3"/>
    <p:sldId id="271" r:id="rId4"/>
    <p:sldId id="276" r:id="rId5"/>
    <p:sldId id="262" r:id="rId6"/>
    <p:sldId id="260" r:id="rId7"/>
    <p:sldId id="263" r:id="rId8"/>
    <p:sldId id="281" r:id="rId9"/>
    <p:sldId id="264" r:id="rId10"/>
    <p:sldId id="277" r:id="rId11"/>
    <p:sldId id="286" r:id="rId12"/>
    <p:sldId id="257" r:id="rId13"/>
    <p:sldId id="278" r:id="rId14"/>
    <p:sldId id="279" r:id="rId15"/>
    <p:sldId id="265" r:id="rId16"/>
    <p:sldId id="280" r:id="rId17"/>
    <p:sldId id="266" r:id="rId18"/>
    <p:sldId id="268" r:id="rId19"/>
    <p:sldId id="267" r:id="rId20"/>
    <p:sldId id="269" r:id="rId21"/>
    <p:sldId id="270" r:id="rId22"/>
    <p:sldId id="272" r:id="rId23"/>
    <p:sldId id="284" r:id="rId24"/>
    <p:sldId id="273" r:id="rId25"/>
    <p:sldId id="274" r:id="rId26"/>
    <p:sldId id="275" r:id="rId27"/>
    <p:sldId id="292" r:id="rId28"/>
    <p:sldId id="293" r:id="rId29"/>
    <p:sldId id="294" r:id="rId30"/>
    <p:sldId id="283" r:id="rId31"/>
    <p:sldId id="288" r:id="rId32"/>
    <p:sldId id="289" r:id="rId33"/>
    <p:sldId id="290" r:id="rId34"/>
    <p:sldId id="291" r:id="rId35"/>
    <p:sldId id="287" r:id="rId3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5A098C-8244-4583-8F11-4D1FB1FE0389}">
          <p14:sldIdLst>
            <p14:sldId id="256"/>
            <p14:sldId id="258"/>
            <p14:sldId id="271"/>
            <p14:sldId id="276"/>
            <p14:sldId id="262"/>
            <p14:sldId id="260"/>
            <p14:sldId id="263"/>
            <p14:sldId id="281"/>
            <p14:sldId id="264"/>
            <p14:sldId id="277"/>
            <p14:sldId id="286"/>
            <p14:sldId id="257"/>
            <p14:sldId id="278"/>
            <p14:sldId id="279"/>
            <p14:sldId id="265"/>
            <p14:sldId id="280"/>
            <p14:sldId id="266"/>
            <p14:sldId id="268"/>
            <p14:sldId id="267"/>
            <p14:sldId id="269"/>
            <p14:sldId id="270"/>
            <p14:sldId id="272"/>
            <p14:sldId id="284"/>
            <p14:sldId id="273"/>
            <p14:sldId id="274"/>
            <p14:sldId id="275"/>
            <p14:sldId id="292"/>
            <p14:sldId id="293"/>
            <p14:sldId id="294"/>
            <p14:sldId id="283"/>
            <p14:sldId id="288"/>
            <p14:sldId id="289"/>
            <p14:sldId id="290"/>
            <p14:sldId id="291"/>
            <p14:sldId id="2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F873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88848" autoAdjust="0"/>
  </p:normalViewPr>
  <p:slideViewPr>
    <p:cSldViewPr snapToGrid="0">
      <p:cViewPr>
        <p:scale>
          <a:sx n="75" d="100"/>
          <a:sy n="75" d="100"/>
        </p:scale>
        <p:origin x="341" y="67"/>
      </p:cViewPr>
      <p:guideLst>
        <p:guide orient="horz" pos="2160"/>
        <p:guide pos="3840"/>
      </p:guideLst>
    </p:cSldViewPr>
  </p:slideViewPr>
  <p:outlineViewPr>
    <p:cViewPr>
      <p:scale>
        <a:sx n="33" d="100"/>
        <a:sy n="33" d="100"/>
      </p:scale>
      <p:origin x="0" y="-29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6" d="100"/>
          <a:sy n="86" d="100"/>
        </p:scale>
        <p:origin x="201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Sheet1!$H$5</c:f>
              <c:strCache>
                <c:ptCount val="1"/>
                <c:pt idx="0">
                  <c:v>شاهد</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Sheet1!$I$4:$J$4</c:f>
              <c:strCache>
                <c:ptCount val="2"/>
                <c:pt idx="0">
                  <c:v>Prepartum</c:v>
                </c:pt>
                <c:pt idx="1">
                  <c:v>Postpartum</c:v>
                </c:pt>
              </c:strCache>
            </c:strRef>
          </c:cat>
          <c:val>
            <c:numRef>
              <c:f>Sheet1!$I$5:$J$5</c:f>
              <c:numCache>
                <c:formatCode>General</c:formatCode>
                <c:ptCount val="2"/>
                <c:pt idx="0">
                  <c:v>13.15</c:v>
                </c:pt>
                <c:pt idx="1">
                  <c:v>16.7</c:v>
                </c:pt>
              </c:numCache>
            </c:numRef>
          </c:val>
        </c:ser>
        <c:ser>
          <c:idx val="1"/>
          <c:order val="1"/>
          <c:tx>
            <c:strRef>
              <c:f>Sheet1!$H$6</c:f>
              <c:strCache>
                <c:ptCount val="1"/>
                <c:pt idx="0">
                  <c:v>کولی  گل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Sheet1!$I$4:$J$4</c:f>
              <c:strCache>
                <c:ptCount val="2"/>
                <c:pt idx="0">
                  <c:v>Prepartum</c:v>
                </c:pt>
                <c:pt idx="1">
                  <c:v>Postpartum</c:v>
                </c:pt>
              </c:strCache>
            </c:strRef>
          </c:cat>
          <c:val>
            <c:numRef>
              <c:f>Sheet1!$I$6:$J$6</c:f>
              <c:numCache>
                <c:formatCode>General</c:formatCode>
                <c:ptCount val="2"/>
                <c:pt idx="0">
                  <c:v>13.5</c:v>
                </c:pt>
                <c:pt idx="1">
                  <c:v>18</c:v>
                </c:pt>
              </c:numCache>
            </c:numRef>
          </c:val>
        </c:ser>
        <c:dLbls>
          <c:dLblPos val="outEnd"/>
          <c:showLegendKey val="0"/>
          <c:showVal val="1"/>
          <c:showCatName val="0"/>
          <c:showSerName val="0"/>
          <c:showPercent val="0"/>
          <c:showBubbleSize val="0"/>
        </c:dLbls>
        <c:gapWidth val="219"/>
        <c:overlap val="-27"/>
        <c:axId val="2080247392"/>
        <c:axId val="2080244672"/>
      </c:barChart>
      <c:catAx>
        <c:axId val="2080247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080244672"/>
        <c:crosses val="autoZero"/>
        <c:auto val="1"/>
        <c:lblAlgn val="ctr"/>
        <c:lblOffset val="100"/>
        <c:noMultiLvlLbl val="0"/>
      </c:catAx>
      <c:valAx>
        <c:axId val="2080244672"/>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DMI,</a:t>
                </a:r>
                <a:r>
                  <a:rPr lang="en-US" sz="1600" b="1" baseline="0"/>
                  <a:t> kg/d</a:t>
                </a:r>
                <a:endParaRPr lang="en-US" sz="1600" b="1"/>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080247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B Compset" panose="00000400000000000000" pitchFamily="2" charset="-78"/>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33EE314-850A-46D1-9BDB-958339BB5923}" type="datetimeFigureOut">
              <a:rPr lang="en-US" smtClean="0"/>
              <a:t>11/16/2023</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2265E4A-8C08-4851-B66E-F321253FB381}" type="slidenum">
              <a:rPr lang="en-US" smtClean="0"/>
              <a:t>‹#›</a:t>
            </a:fld>
            <a:endParaRPr lang="en-US"/>
          </a:p>
        </p:txBody>
      </p:sp>
    </p:spTree>
    <p:extLst>
      <p:ext uri="{BB962C8B-B14F-4D97-AF65-F5344CB8AC3E}">
        <p14:creationId xmlns:p14="http://schemas.microsoft.com/office/powerpoint/2010/main" val="100734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22A34F2-0D4C-4F39-A3EE-E11202777880}" type="datetimeFigureOut">
              <a:rPr lang="en-US" smtClean="0"/>
              <a:t>11/16/2023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4EDA2B2-1CFD-424A-B44F-6BB34DD5A307}" type="slidenum">
              <a:rPr lang="en-US" smtClean="0"/>
              <a:t>‹#›</a:t>
            </a:fld>
            <a:endParaRPr lang="en-US"/>
          </a:p>
        </p:txBody>
      </p:sp>
    </p:spTree>
    <p:extLst>
      <p:ext uri="{BB962C8B-B14F-4D97-AF65-F5344CB8AC3E}">
        <p14:creationId xmlns:p14="http://schemas.microsoft.com/office/powerpoint/2010/main" val="23445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onset of lactation, a high demand for </a:t>
            </a:r>
            <a:r>
              <a:rPr lang="en-US" dirty="0" smtClean="0"/>
              <a:t>methylated</a:t>
            </a:r>
            <a:r>
              <a:rPr lang="en-US" baseline="0" dirty="0" smtClean="0"/>
              <a:t> </a:t>
            </a:r>
            <a:r>
              <a:rPr lang="en-US" dirty="0" smtClean="0"/>
              <a:t>compounds </a:t>
            </a:r>
            <a:r>
              <a:rPr lang="en-US" dirty="0" smtClean="0"/>
              <a:t>exists because their incorporation into</a:t>
            </a:r>
          </a:p>
          <a:p>
            <a:r>
              <a:rPr lang="en-US" dirty="0" smtClean="0"/>
              <a:t>milk (e.g., milk choline and protein) is high.</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2</a:t>
            </a:fld>
            <a:endParaRPr lang="en-US"/>
          </a:p>
        </p:txBody>
      </p:sp>
    </p:spTree>
    <p:extLst>
      <p:ext uri="{BB962C8B-B14F-4D97-AF65-F5344CB8AC3E}">
        <p14:creationId xmlns:p14="http://schemas.microsoft.com/office/powerpoint/2010/main" val="169627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600" dirty="0" smtClean="0"/>
              <a:t>عرضه کولین</a:t>
            </a:r>
            <a:r>
              <a:rPr lang="fa-IR" sz="1600" baseline="0" dirty="0" smtClean="0"/>
              <a:t> در دوره انتقال پیک تولید شیر را زیاد می کند و این اثر مانا تا حداقل  15 هفته ادامه دارد که دلیل آن می تواند به دلیل بهبود سلامتی کلی، افزایش متابولیسم حدواسط چربی و بهبود عملکرد غده پستان باشد چون کولین کیناز که یک آنزیم محدود کننده در سنتز فسفاتیدیل کولین هست برای تکثیر سلول های پستان لازم است</a:t>
            </a:r>
          </a:p>
          <a:p>
            <a:pPr algn="r" rtl="1"/>
            <a:endParaRPr lang="en-US" sz="1600" baseline="0" dirty="0" smtClean="0"/>
          </a:p>
          <a:p>
            <a:pPr algn="r" rtl="1"/>
            <a:r>
              <a:rPr lang="fa-IR" sz="1600" baseline="0" dirty="0" smtClean="0"/>
              <a:t>یک دلیل دیگر افزایش و اثر مانا در تولید شیر افزایش همیشگی مصرف خوراک است</a:t>
            </a:r>
            <a:r>
              <a:rPr lang="en-US" sz="1600" baseline="0" dirty="0" smtClean="0"/>
              <a:t>. </a:t>
            </a:r>
            <a:r>
              <a:rPr lang="fa-IR" sz="1600" baseline="0" dirty="0" smtClean="0"/>
              <a:t>0.5 کیلو مصرف خوراک بیشتر 1.1 کیلو </a:t>
            </a:r>
            <a:r>
              <a:rPr lang="en-US" sz="1600" baseline="0" dirty="0" smtClean="0"/>
              <a:t>ECM</a:t>
            </a:r>
            <a:r>
              <a:rPr lang="fa-IR" sz="1600" baseline="0" dirty="0" smtClean="0"/>
              <a:t> را  زیاد می کند. </a:t>
            </a:r>
            <a:endParaRPr lang="en-US" sz="1600" baseline="0" dirty="0" smtClean="0"/>
          </a:p>
          <a:p>
            <a:pPr algn="r" rtl="1"/>
            <a:r>
              <a:rPr lang="fa-IR" sz="1600" baseline="0" dirty="0" smtClean="0"/>
              <a:t>بیشتر اثر کولین بر چربی شیر روی تولید چربی بوده که از طریق افزایش شیر و در حد کمتر غلظت چربی شیر به دست آمده</a:t>
            </a:r>
          </a:p>
          <a:p>
            <a:pPr algn="r" rtl="1"/>
            <a:r>
              <a:rPr lang="fa-IR" sz="1600" baseline="0" dirty="0" smtClean="0"/>
              <a:t>کولین می تواند هم چربی جیره را در فرم کیلومیکرون به پستان برساند و هم </a:t>
            </a:r>
            <a:r>
              <a:rPr lang="en-US" sz="1600" baseline="0" dirty="0" err="1" smtClean="0"/>
              <a:t>befa</a:t>
            </a:r>
            <a:r>
              <a:rPr lang="fa-IR" sz="1600" baseline="0" dirty="0" smtClean="0"/>
              <a:t> ورودی به کبد را در فرم </a:t>
            </a:r>
            <a:r>
              <a:rPr lang="en-US" sz="1600" baseline="0" dirty="0" err="1" smtClean="0"/>
              <a:t>vldl</a:t>
            </a:r>
            <a:endParaRPr lang="en-US" sz="1600" dirty="0"/>
          </a:p>
        </p:txBody>
      </p:sp>
      <p:sp>
        <p:nvSpPr>
          <p:cNvPr id="4" name="Slide Number Placeholder 3"/>
          <p:cNvSpPr>
            <a:spLocks noGrp="1"/>
          </p:cNvSpPr>
          <p:nvPr>
            <p:ph type="sldNum" sz="quarter" idx="10"/>
          </p:nvPr>
        </p:nvSpPr>
        <p:spPr/>
        <p:txBody>
          <a:bodyPr/>
          <a:lstStyle/>
          <a:p>
            <a:fld id="{54EDA2B2-1CFD-424A-B44F-6BB34DD5A307}" type="slidenum">
              <a:rPr lang="en-US" smtClean="0"/>
              <a:t>13</a:t>
            </a:fld>
            <a:endParaRPr lang="en-US"/>
          </a:p>
        </p:txBody>
      </p:sp>
    </p:spTree>
    <p:extLst>
      <p:ext uri="{BB962C8B-B14F-4D97-AF65-F5344CB8AC3E}">
        <p14:creationId xmlns:p14="http://schemas.microsoft.com/office/powerpoint/2010/main" val="3546994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smtClean="0"/>
              <a:t>مکانیسم دقیق معلوم نیست اما بیشترین متابولیسم کولین چون در کبد اتفاق می افتد</a:t>
            </a:r>
            <a:r>
              <a:rPr lang="fa-IR" baseline="0" dirty="0" smtClean="0"/>
              <a:t> لازم است تا در این مطالعات از کبد بیوپسی گرفته شود و این کار را سخت کرده است</a:t>
            </a:r>
          </a:p>
          <a:p>
            <a:pPr algn="r"/>
            <a:endParaRPr lang="fa-IR" baseline="0" dirty="0" smtClean="0"/>
          </a:p>
          <a:p>
            <a:pPr algn="r" rtl="1"/>
            <a:r>
              <a:rPr lang="fa-IR" baseline="0" dirty="0" smtClean="0"/>
              <a:t>تنوع پاسخ های تری گلیسیرید کبد به کولین می تواند به خاطر تفاوت در مقدار </a:t>
            </a:r>
            <a:r>
              <a:rPr lang="en-US" baseline="0" dirty="0" smtClean="0"/>
              <a:t>TG</a:t>
            </a:r>
            <a:r>
              <a:rPr lang="fa-IR" baseline="0" dirty="0" smtClean="0"/>
              <a:t> پایه قبل از مکمل دهی و نیز تفاوت در مصرف خوراک پس از زایش بین مطالعات بوده باشد</a:t>
            </a:r>
          </a:p>
          <a:p>
            <a:pPr algn="r" rtl="1"/>
            <a:r>
              <a:rPr lang="fa-IR" baseline="0" dirty="0" smtClean="0"/>
              <a:t>متاانالیز ثابت می کند که اگر اثر کولین از طریق افزایش مصرف خوراک باشد علاوه بر تولید شیر سلامتی را هم بهتر می کند پس بهتر است که این طور باشد</a:t>
            </a:r>
            <a:endParaRPr lang="en-US" baseline="0" dirty="0" smtClean="0"/>
          </a:p>
          <a:p>
            <a:pPr algn="r" rtl="1">
              <a:spcAft>
                <a:spcPts val="2400"/>
              </a:spcAft>
            </a:pPr>
            <a:r>
              <a:rPr lang="fa-IR" sz="1200" dirty="0" smtClean="0">
                <a:cs typeface="B Koodak" panose="00000700000000000000" pitchFamily="2" charset="-78"/>
              </a:rPr>
              <a:t>کاهش در </a:t>
            </a:r>
            <a:r>
              <a:rPr lang="en-US" sz="1200" dirty="0" smtClean="0">
                <a:cs typeface="B Koodak" panose="00000700000000000000" pitchFamily="2" charset="-78"/>
              </a:rPr>
              <a:t>TG</a:t>
            </a:r>
            <a:r>
              <a:rPr lang="fa-IR" sz="1200" dirty="0" smtClean="0">
                <a:cs typeface="B Koodak" panose="00000700000000000000" pitchFamily="2" charset="-78"/>
              </a:rPr>
              <a:t> سرم خون پیش از زایش با مصرف 6.5 گرم تا 28.5 گرم مکمل کولین به صورت خطی مشاهده شده است </a:t>
            </a:r>
            <a:endParaRPr lang="en-US" sz="1200" dirty="0" smtClean="0">
              <a:cs typeface="B Koodak" panose="00000700000000000000" pitchFamily="2" charset="-78"/>
            </a:endParaRPr>
          </a:p>
          <a:p>
            <a:pPr algn="r" rtl="1">
              <a:spcAft>
                <a:spcPts val="2400"/>
              </a:spcAft>
            </a:pPr>
            <a:r>
              <a:rPr lang="fa-IR" sz="1200" dirty="0" smtClean="0">
                <a:cs typeface="B Koodak" panose="00000700000000000000" pitchFamily="2" charset="-78"/>
              </a:rPr>
              <a:t>افزایش بیان ژن  </a:t>
            </a:r>
            <a:r>
              <a:rPr lang="en-US" sz="1200" dirty="0" smtClean="0">
                <a:cs typeface="B Koodak" panose="00000700000000000000" pitchFamily="2" charset="-78"/>
              </a:rPr>
              <a:t>APOB100 </a:t>
            </a:r>
            <a:r>
              <a:rPr lang="fa-IR" sz="1200" dirty="0" smtClean="0">
                <a:cs typeface="B Koodak" panose="00000700000000000000" pitchFamily="2" charset="-78"/>
              </a:rPr>
              <a:t> در کبد</a:t>
            </a:r>
            <a:endParaRPr lang="fa-IR" baseline="0" dirty="0" smtClean="0"/>
          </a:p>
          <a:p>
            <a:pPr algn="r" rtl="1"/>
            <a:r>
              <a:rPr lang="fa-IR" baseline="0" dirty="0" smtClean="0"/>
              <a:t>کاهش تجمع تی جی در کبد پیش از زایش نشان می دهد که مکانیسم عملکردی کولین از طریق افزایش صدور </a:t>
            </a:r>
            <a:r>
              <a:rPr lang="en-US" baseline="0" dirty="0" smtClean="0"/>
              <a:t>VLDL</a:t>
            </a:r>
            <a:r>
              <a:rPr lang="fa-IR" baseline="0" dirty="0" smtClean="0"/>
              <a:t> از کبد است در نشخوارکنندگان  </a:t>
            </a:r>
            <a:r>
              <a:rPr lang="en-US" baseline="0" dirty="0" smtClean="0"/>
              <a:t>VLDL</a:t>
            </a:r>
            <a:r>
              <a:rPr lang="fa-IR" baseline="0" dirty="0" smtClean="0"/>
              <a:t> ها با دانسیته متفاوت هستند و این تفسیر مکانیسم ها را سخت می کند</a:t>
            </a:r>
          </a:p>
          <a:p>
            <a:pPr algn="r" rtl="1"/>
            <a:endParaRPr lang="fa-IR" baseline="0" dirty="0" smtClean="0"/>
          </a:p>
          <a:p>
            <a:pPr algn="r" rtl="1"/>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15</a:t>
            </a:fld>
            <a:endParaRPr lang="en-US"/>
          </a:p>
        </p:txBody>
      </p:sp>
    </p:spTree>
    <p:extLst>
      <p:ext uri="{BB962C8B-B14F-4D97-AF65-F5344CB8AC3E}">
        <p14:creationId xmlns:p14="http://schemas.microsoft.com/office/powerpoint/2010/main" val="212573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dirty="0" smtClean="0">
                <a:solidFill>
                  <a:schemeClr val="bg1"/>
                </a:solidFill>
              </a:rPr>
              <a:t> ایمنی و کاهش التهاب می تواند با عرضه کولین بیشتر شود</a:t>
            </a:r>
          </a:p>
          <a:p>
            <a:pPr algn="r" rtl="1"/>
            <a:r>
              <a:rPr lang="fa-IR" sz="1200" dirty="0" smtClean="0">
                <a:solidFill>
                  <a:schemeClr val="bg1"/>
                </a:solidFill>
              </a:rPr>
              <a:t>سلامت بیشتر از طریق بهبود یکپارچگی اپی تلیوم روده</a:t>
            </a:r>
          </a:p>
          <a:p>
            <a:pPr algn="r" rtl="1"/>
            <a:r>
              <a:rPr lang="fa-IR" sz="1200" dirty="0" smtClean="0">
                <a:solidFill>
                  <a:schemeClr val="bg1"/>
                </a:solidFill>
              </a:rPr>
              <a:t>بهبود وضعیت کلسیم خون و کاهش جفت ماندگی و ورم پستان</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16</a:t>
            </a:fld>
            <a:endParaRPr lang="en-US"/>
          </a:p>
        </p:txBody>
      </p:sp>
    </p:spTree>
    <p:extLst>
      <p:ext uri="{BB962C8B-B14F-4D97-AF65-F5344CB8AC3E}">
        <p14:creationId xmlns:p14="http://schemas.microsoft.com/office/powerpoint/2010/main" val="298016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17</a:t>
            </a:fld>
            <a:endParaRPr lang="en-US"/>
          </a:p>
        </p:txBody>
      </p:sp>
    </p:spTree>
    <p:extLst>
      <p:ext uri="{BB962C8B-B14F-4D97-AF65-F5344CB8AC3E}">
        <p14:creationId xmlns:p14="http://schemas.microsoft.com/office/powerpoint/2010/main" val="4988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از</a:t>
            </a:r>
            <a:r>
              <a:rPr lang="fa-IR" baseline="0" dirty="0" smtClean="0"/>
              <a:t> انجا که افزایش تولید شیر به صورت مداوم حتی لا عدم کاهش تی جی خون یا کبد مشاهده شده است به نظر می رسد که بهبود گلوکونئوژنز کبدی به خاطر کم شدن </a:t>
            </a:r>
            <a:r>
              <a:rPr lang="en-US" baseline="0" dirty="0" smtClean="0"/>
              <a:t>TG</a:t>
            </a:r>
            <a:r>
              <a:rPr lang="fa-IR" baseline="0" dirty="0" smtClean="0"/>
              <a:t> کبد نباشد بلکه نرخ گلوکونئوژنز بیشتر شده باشد چون سطح گلیکوين کبدی افزایش یافته است.</a:t>
            </a:r>
          </a:p>
          <a:p>
            <a:pPr algn="r" rtl="1"/>
            <a:r>
              <a:rPr lang="fa-IR" baseline="0" dirty="0" smtClean="0"/>
              <a:t>با این حال همان قدر که افزایش گلوکونئوژنز می تواند با تامین قند تولید شیر را زیاد کند افزایش برداشت چربی توسط سلول های پستان هم می تواند شیر یا تولید چربی را بهتر کند</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18</a:t>
            </a:fld>
            <a:endParaRPr lang="en-US"/>
          </a:p>
        </p:txBody>
      </p:sp>
    </p:spTree>
    <p:extLst>
      <p:ext uri="{BB962C8B-B14F-4D97-AF65-F5344CB8AC3E}">
        <p14:creationId xmlns:p14="http://schemas.microsoft.com/office/powerpoint/2010/main" val="94662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19</a:t>
            </a:fld>
            <a:endParaRPr lang="en-US"/>
          </a:p>
        </p:txBody>
      </p:sp>
    </p:spTree>
    <p:extLst>
      <p:ext uri="{BB962C8B-B14F-4D97-AF65-F5344CB8AC3E}">
        <p14:creationId xmlns:p14="http://schemas.microsoft.com/office/powerpoint/2010/main" val="228192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بتائین اسمولایت است و مسئول حفظ حجم سلول و جلوگیری از</a:t>
            </a:r>
            <a:r>
              <a:rPr lang="fa-IR" baseline="0" dirty="0" smtClean="0"/>
              <a:t> استرس و نیز متیل دهنده است. سنتز درون زاد بتئین از طریق اکسیداسیون کولین است منبع جیره ای کندم و شربت غلیظ شده چغندرقند</a:t>
            </a:r>
          </a:p>
          <a:p>
            <a:pPr algn="r" rtl="1"/>
            <a:endParaRPr lang="fa-IR" baseline="0" dirty="0" smtClean="0"/>
          </a:p>
          <a:p>
            <a:pPr algn="r" rtl="1"/>
            <a:r>
              <a:rPr lang="fa-IR" baseline="0" dirty="0" smtClean="0"/>
              <a:t>به نظر می رسد بخش قابل توجهی از بتائین بتواند از شکمبه فرار کرده به روده برسد و در مطالعات تغذیه ای بعضا قابلیت هضم را افزایش داده است</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20</a:t>
            </a:fld>
            <a:endParaRPr lang="en-US"/>
          </a:p>
        </p:txBody>
      </p:sp>
    </p:spTree>
    <p:extLst>
      <p:ext uri="{BB962C8B-B14F-4D97-AF65-F5344CB8AC3E}">
        <p14:creationId xmlns:p14="http://schemas.microsoft.com/office/powerpoint/2010/main" val="381557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fa-IR" baseline="0" dirty="0" smtClean="0"/>
              <a:t> </a:t>
            </a:r>
            <a:r>
              <a:rPr lang="en-US" dirty="0" smtClean="0"/>
              <a:t>recent in vitro study with cow liver cells treated with</a:t>
            </a:r>
            <a:r>
              <a:rPr lang="fa-IR" baseline="0" dirty="0" smtClean="0"/>
              <a:t> </a:t>
            </a:r>
            <a:r>
              <a:rPr lang="en-US" dirty="0" smtClean="0"/>
              <a:t>Met or choline demonstrated that </a:t>
            </a:r>
            <a:r>
              <a:rPr lang="en-US" dirty="0" err="1" smtClean="0"/>
              <a:t>transmethylation</a:t>
            </a:r>
            <a:r>
              <a:rPr lang="fa-IR" baseline="0" dirty="0" smtClean="0"/>
              <a:t> </a:t>
            </a:r>
            <a:r>
              <a:rPr lang="en-US" dirty="0" smtClean="0"/>
              <a:t>and </a:t>
            </a:r>
            <a:r>
              <a:rPr lang="en-US" dirty="0" err="1" smtClean="0"/>
              <a:t>transsulfuration</a:t>
            </a:r>
            <a:r>
              <a:rPr lang="en-US" dirty="0" smtClean="0"/>
              <a:t> pathways are more responsive to</a:t>
            </a:r>
          </a:p>
          <a:p>
            <a:r>
              <a:rPr lang="en-US" dirty="0" smtClean="0"/>
              <a:t>Met supply, whereas the CDP-choline pathway is more</a:t>
            </a:r>
            <a:r>
              <a:rPr lang="fa-IR" baseline="0" dirty="0" smtClean="0"/>
              <a:t> </a:t>
            </a:r>
            <a:r>
              <a:rPr lang="en-US" dirty="0" smtClean="0"/>
              <a:t>responsive to choline supply</a:t>
            </a:r>
            <a:endParaRPr lang="fa-IR" dirty="0" smtClean="0"/>
          </a:p>
          <a:p>
            <a:pPr algn="r" rtl="1"/>
            <a:r>
              <a:rPr lang="fa-IR" dirty="0" smtClean="0"/>
              <a:t>مکمل کولین در حضور مقدار</a:t>
            </a:r>
            <a:r>
              <a:rPr lang="fa-IR" baseline="0" dirty="0" smtClean="0"/>
              <a:t> کافی متیونین باز هم باعث ازایش تولید شیر گردیده است و مقدار تی جی کبدی را کم کرده است. در مطالعاتی که عرضه همزمان میتونین وکولین باعث بهبود بیشتری در تولید شیر نسبت به عرضه جداگانه نشده است مقدار تی جی کبدی تفاوتی با گروه شاهد نداشته است یعنی احتمالا مصرف خوراک تغییری نکرده است.</a:t>
            </a:r>
          </a:p>
          <a:p>
            <a:pPr algn="r" rtl="1"/>
            <a:endParaRPr lang="fa-IR" baseline="0" dirty="0" smtClean="0"/>
          </a:p>
          <a:p>
            <a:pPr algn="r" rtl="1"/>
            <a:r>
              <a:rPr lang="fa-IR" baseline="0" dirty="0" smtClean="0"/>
              <a:t>عرضه ویتامین ب 12، کولین، بتائین، ریبوفلاوین با هم تولید شیر را در هفته دوم زیاد کرد اما معنی دار نبود اما تی جی را کم کرد (شکل بالا)</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22</a:t>
            </a:fld>
            <a:endParaRPr lang="en-US"/>
          </a:p>
        </p:txBody>
      </p:sp>
    </p:spTree>
    <p:extLst>
      <p:ext uri="{BB962C8B-B14F-4D97-AF65-F5344CB8AC3E}">
        <p14:creationId xmlns:p14="http://schemas.microsoft.com/office/powerpoint/2010/main" val="305329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23</a:t>
            </a:fld>
            <a:endParaRPr lang="en-US"/>
          </a:p>
        </p:txBody>
      </p:sp>
    </p:spTree>
    <p:extLst>
      <p:ext uri="{BB962C8B-B14F-4D97-AF65-F5344CB8AC3E}">
        <p14:creationId xmlns:p14="http://schemas.microsoft.com/office/powerpoint/2010/main" val="144035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cows and humans, fatty liver disease develops with hepatic PUFA depletion</a:t>
            </a:r>
          </a:p>
          <a:p>
            <a:r>
              <a:rPr lang="en-US" sz="1200" b="0" i="0" u="none" strike="noStrike" kern="1200" baseline="0" dirty="0" smtClean="0">
                <a:solidFill>
                  <a:schemeClr val="tx1"/>
                </a:solidFill>
                <a:latin typeface="+mn-lt"/>
                <a:ea typeface="+mn-ea"/>
                <a:cs typeface="+mn-cs"/>
              </a:rPr>
              <a:t>an insufficient</a:t>
            </a:r>
          </a:p>
          <a:p>
            <a:r>
              <a:rPr lang="en-US" sz="1200" b="0" i="0" u="none" strike="noStrike" kern="1200" baseline="0" dirty="0" smtClean="0">
                <a:solidFill>
                  <a:schemeClr val="tx1"/>
                </a:solidFill>
                <a:latin typeface="+mn-lt"/>
                <a:ea typeface="+mn-ea"/>
                <a:cs typeface="+mn-cs"/>
              </a:rPr>
              <a:t>supply of these types of PUFA may limit </a:t>
            </a:r>
            <a:r>
              <a:rPr lang="en-US" sz="1200" b="0" i="0" u="none" strike="noStrike" kern="1200" baseline="0" dirty="0" err="1" smtClean="0">
                <a:solidFill>
                  <a:schemeClr val="tx1"/>
                </a:solidFill>
                <a:latin typeface="+mn-lt"/>
                <a:ea typeface="+mn-ea"/>
                <a:cs typeface="+mn-cs"/>
              </a:rPr>
              <a:t>PtdChol</a:t>
            </a:r>
            <a:r>
              <a:rPr lang="en-US" sz="1200" b="0" i="0" u="none" strike="noStrike" kern="1200" baseline="0" dirty="0" smtClean="0">
                <a:solidFill>
                  <a:schemeClr val="tx1"/>
                </a:solidFill>
                <a:latin typeface="+mn-lt"/>
                <a:ea typeface="+mn-ea"/>
                <a:cs typeface="+mn-cs"/>
              </a:rPr>
              <a:t> synthesis.</a:t>
            </a:r>
          </a:p>
          <a:p>
            <a:r>
              <a:rPr lang="en-US" sz="1200" b="0" i="0" u="none" strike="noStrike" kern="1200" baseline="0" dirty="0" smtClean="0">
                <a:solidFill>
                  <a:schemeClr val="tx1"/>
                </a:solidFill>
                <a:latin typeface="+mn-lt"/>
                <a:ea typeface="+mn-ea"/>
                <a:cs typeface="+mn-cs"/>
              </a:rPr>
              <a:t>The mechanism may involve inadequate PEMT activation. In rodent hepatocytes, the PEMT pathway prefers </a:t>
            </a:r>
            <a:r>
              <a:rPr lang="en-US" sz="1200" b="0" i="0" u="none" strike="noStrike" kern="1200" baseline="0" dirty="0" err="1" smtClean="0">
                <a:solidFill>
                  <a:schemeClr val="tx1"/>
                </a:solidFill>
                <a:latin typeface="+mn-lt"/>
                <a:ea typeface="+mn-ea"/>
                <a:cs typeface="+mn-cs"/>
              </a:rPr>
              <a:t>PtdEth</a:t>
            </a:r>
            <a:r>
              <a:rPr lang="en-US" sz="1200" b="0" i="0" u="none" strike="noStrike" kern="1200" baseline="0" dirty="0" smtClean="0">
                <a:solidFill>
                  <a:schemeClr val="tx1"/>
                </a:solidFill>
                <a:latin typeface="+mn-lt"/>
                <a:ea typeface="+mn-ea"/>
                <a:cs typeface="+mn-cs"/>
              </a:rPr>
              <a:t> enriched in very-long chain n-3 fatty acids including arachidonic acid and DHA</a:t>
            </a:r>
          </a:p>
          <a:p>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24</a:t>
            </a:fld>
            <a:endParaRPr lang="en-US"/>
          </a:p>
        </p:txBody>
      </p:sp>
    </p:spTree>
    <p:extLst>
      <p:ext uri="{BB962C8B-B14F-4D97-AF65-F5344CB8AC3E}">
        <p14:creationId xmlns:p14="http://schemas.microsoft.com/office/powerpoint/2010/main" val="99953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3</a:t>
            </a:fld>
            <a:endParaRPr lang="en-US"/>
          </a:p>
        </p:txBody>
      </p:sp>
    </p:spTree>
    <p:extLst>
      <p:ext uri="{BB962C8B-B14F-4D97-AF65-F5344CB8AC3E}">
        <p14:creationId xmlns:p14="http://schemas.microsoft.com/office/powerpoint/2010/main" val="7495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عرضه چربی اشباع</a:t>
            </a:r>
            <a:r>
              <a:rPr lang="fa-IR" baseline="0" dirty="0" smtClean="0"/>
              <a:t> بر مبنای پالمیتیک اسید و اولئیک اسید شبیه به چربی بافتی بدن باعث افزایش کبد چرب می شود چون اینها سنتر کولین از مسیر درون زاد را تحریک نمی کنند و اگر مکمل کولین هم نباشد مسیر </a:t>
            </a:r>
            <a:r>
              <a:rPr lang="en-US" baseline="0" dirty="0" smtClean="0"/>
              <a:t>CDP</a:t>
            </a:r>
            <a:r>
              <a:rPr lang="fa-IR" baseline="0" dirty="0" smtClean="0"/>
              <a:t> کولین درون زاد هم کفایت تامین کولین را نکرده و صدور تی جی کم می شود</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25</a:t>
            </a:fld>
            <a:endParaRPr lang="en-US"/>
          </a:p>
        </p:txBody>
      </p:sp>
    </p:spTree>
    <p:extLst>
      <p:ext uri="{BB962C8B-B14F-4D97-AF65-F5344CB8AC3E}">
        <p14:creationId xmlns:p14="http://schemas.microsoft.com/office/powerpoint/2010/main" val="3873649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مکانیسم متضاد تنظیم متیلاسیون دی ان آ در کل بدن و یک ناحیه خاص</a:t>
            </a:r>
            <a:r>
              <a:rPr lang="fa-IR" baseline="0" dirty="0" smtClean="0"/>
              <a:t> از آن توسط متیونین محافظت شده مشخص نیست اما گفته شده به تنظیم متضاد </a:t>
            </a:r>
            <a:r>
              <a:rPr lang="en-US" baseline="0" dirty="0" smtClean="0"/>
              <a:t>DNA-MT</a:t>
            </a:r>
            <a:r>
              <a:rPr lang="fa-IR" baseline="0" dirty="0" smtClean="0"/>
              <a:t> ربط دارد</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26</a:t>
            </a:fld>
            <a:endParaRPr lang="en-US"/>
          </a:p>
        </p:txBody>
      </p:sp>
    </p:spTree>
    <p:extLst>
      <p:ext uri="{BB962C8B-B14F-4D97-AF65-F5344CB8AC3E}">
        <p14:creationId xmlns:p14="http://schemas.microsoft.com/office/powerpoint/2010/main" val="1998541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smtClean="0"/>
              <a:t>شاید شاخصه بررسی تاثیر کولین یعنی خوب بودن روش پوشش دار کردن آن</a:t>
            </a:r>
            <a:r>
              <a:rPr lang="fa-IR" baseline="0" dirty="0" smtClean="0"/>
              <a:t> و زیست فراهمی اش پیگیری مصرف خوراک باشد چون اثراتش تنها در معدودی از مطالعات غیرمعنی دار بوده است</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30</a:t>
            </a:fld>
            <a:endParaRPr lang="en-US"/>
          </a:p>
        </p:txBody>
      </p:sp>
    </p:spTree>
    <p:extLst>
      <p:ext uri="{BB962C8B-B14F-4D97-AF65-F5344CB8AC3E}">
        <p14:creationId xmlns:p14="http://schemas.microsoft.com/office/powerpoint/2010/main" val="328498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نیاسین پروتوزا را رشد می دهد و هضم</a:t>
            </a:r>
            <a:r>
              <a:rPr lang="fa-IR" baseline="0" dirty="0" smtClean="0"/>
              <a:t> نشاسته را کم می کند و این شاید پ اچ شکمبه را بالا بیاورد و باکرتی بیشتری رشد کند</a:t>
            </a:r>
          </a:p>
          <a:p>
            <a:pPr algn="r" rtl="1"/>
            <a:r>
              <a:rPr lang="fa-IR" baseline="0" dirty="0" smtClean="0"/>
              <a:t>از طرفی رشد بیشتر پروتوزوا باعث بلع بیشتر باکتری ها و بازچرخ ازت شکمبه ای شده اثر مثبت نیاسین در هضم را کم می کند</a:t>
            </a:r>
          </a:p>
          <a:p>
            <a:pPr algn="r" rtl="1"/>
            <a:r>
              <a:rPr lang="fa-IR" baseline="0" dirty="0" smtClean="0"/>
              <a:t>ممکن است عرضه نیاسین نسبت پروتئین میکروبی را به سمت پروتوزوا ببرد اما فقط نسبت تغییر می کند و کل سنتز پروت میکروبی زیاد نمی شود</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32</a:t>
            </a:fld>
            <a:endParaRPr lang="en-US"/>
          </a:p>
        </p:txBody>
      </p:sp>
    </p:spTree>
    <p:extLst>
      <p:ext uri="{BB962C8B-B14F-4D97-AF65-F5344CB8AC3E}">
        <p14:creationId xmlns:p14="http://schemas.microsoft.com/office/powerpoint/2010/main" val="390973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HCA2, formerly also known as GPR109a, is a </a:t>
            </a:r>
            <a:r>
              <a:rPr lang="en-US" sz="1200" b="0" i="0" u="none" strike="noStrike" kern="1200" baseline="0" dirty="0" err="1" smtClean="0">
                <a:solidFill>
                  <a:schemeClr val="tx1"/>
                </a:solidFill>
                <a:latin typeface="+mn-lt"/>
                <a:ea typeface="+mn-ea"/>
                <a:cs typeface="+mn-cs"/>
              </a:rPr>
              <a:t>Gi</a:t>
            </a:r>
            <a:r>
              <a:rPr lang="en-US" sz="1200" b="0" i="0" u="none" strike="noStrike" kern="1200" baseline="0" dirty="0" smtClean="0">
                <a:solidFill>
                  <a:schemeClr val="tx1"/>
                </a:solidFill>
                <a:latin typeface="+mn-lt"/>
                <a:ea typeface="+mn-ea"/>
                <a:cs typeface="+mn-cs"/>
              </a:rPr>
              <a:t> protein-coupled receptor. In 2003, HCA2 was identified as the receptor of</a:t>
            </a:r>
          </a:p>
          <a:p>
            <a:r>
              <a:rPr lang="en-US" sz="1200" b="0" i="0" u="none" strike="noStrike" kern="1200" baseline="0" dirty="0" smtClean="0">
                <a:solidFill>
                  <a:schemeClr val="tx1"/>
                </a:solidFill>
                <a:latin typeface="+mn-lt"/>
                <a:ea typeface="+mn-ea"/>
                <a:cs typeface="+mn-cs"/>
              </a:rPr>
              <a:t>nicotinic acid and mediates the anti-</a:t>
            </a:r>
            <a:r>
              <a:rPr lang="en-US" sz="1200" b="0" i="0" u="none" strike="noStrike" kern="1200" baseline="0" dirty="0" err="1" smtClean="0">
                <a:solidFill>
                  <a:schemeClr val="tx1"/>
                </a:solidFill>
                <a:latin typeface="+mn-lt"/>
                <a:ea typeface="+mn-ea"/>
                <a:cs typeface="+mn-cs"/>
              </a:rPr>
              <a:t>lipolytic</a:t>
            </a:r>
            <a:r>
              <a:rPr lang="en-US" sz="1200" b="0" i="0" u="none" strike="noStrike" kern="1200" baseline="0" dirty="0" smtClean="0">
                <a:solidFill>
                  <a:schemeClr val="tx1"/>
                </a:solidFill>
                <a:latin typeface="+mn-lt"/>
                <a:ea typeface="+mn-ea"/>
                <a:cs typeface="+mn-cs"/>
              </a:rPr>
              <a:t> effect of nicotinic acid through reducing cyclic AMP (</a:t>
            </a:r>
            <a:r>
              <a:rPr lang="en-US" sz="1200" b="0" i="0" u="none" strike="noStrike" kern="1200" baseline="0" dirty="0" err="1" smtClean="0">
                <a:solidFill>
                  <a:schemeClr val="tx1"/>
                </a:solidFill>
                <a:latin typeface="+mn-lt"/>
                <a:ea typeface="+mn-ea"/>
                <a:cs typeface="+mn-cs"/>
              </a:rPr>
              <a:t>cAMP</a:t>
            </a:r>
            <a:r>
              <a:rPr lang="en-US" sz="1200" b="0" i="0" u="none" strike="noStrike" kern="1200" baseline="0" dirty="0" smtClean="0">
                <a:solidFill>
                  <a:schemeClr val="tx1"/>
                </a:solidFill>
                <a:latin typeface="+mn-lt"/>
                <a:ea typeface="+mn-ea"/>
                <a:cs typeface="+mn-cs"/>
              </a:rPr>
              <a:t>) accumulation and inhabiting hormone-sensitive lipase (HSL) in adipose tissue,</a:t>
            </a:r>
          </a:p>
          <a:p>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34</a:t>
            </a:fld>
            <a:endParaRPr lang="en-US"/>
          </a:p>
        </p:txBody>
      </p:sp>
    </p:spTree>
    <p:extLst>
      <p:ext uri="{BB962C8B-B14F-4D97-AF65-F5344CB8AC3E}">
        <p14:creationId xmlns:p14="http://schemas.microsoft.com/office/powerpoint/2010/main" val="298538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به دلیل تخریب گسترده بتائین و کولین در شکمبه احتمالا نقش این دو در متیل</a:t>
            </a:r>
            <a:r>
              <a:rPr lang="fa-IR" baseline="0" dirty="0" smtClean="0"/>
              <a:t> دهی در گاوهای انتقالی با محدودیت مواجه است از طرفی متیونین هم به عنوان اولین اسیدامینه محدود کننده در بسیاری از جیره ها شناخته شد هاست.</a:t>
            </a:r>
          </a:p>
          <a:p>
            <a:pPr algn="r" rtl="1"/>
            <a:r>
              <a:rPr lang="fa-IR" baseline="0" dirty="0" smtClean="0"/>
              <a:t>بنابراین گاو برای تامین متیل به شدت به اسیدفولیک نیاز دارد تا متیل نئوژنز را انجام دهد</a:t>
            </a:r>
          </a:p>
          <a:p>
            <a:pPr algn="r" rtl="1"/>
            <a:endParaRPr lang="fa-IR" baseline="0" dirty="0" smtClean="0"/>
          </a:p>
          <a:p>
            <a:pPr algn="r" rtl="1"/>
            <a:r>
              <a:rPr lang="en-US" sz="1200" b="0" i="0" kern="1200" dirty="0" smtClean="0">
                <a:solidFill>
                  <a:schemeClr val="tx1"/>
                </a:solidFill>
                <a:effectLst/>
                <a:latin typeface="+mn-lt"/>
                <a:ea typeface="+mn-ea"/>
                <a:cs typeface="+mn-cs"/>
              </a:rPr>
              <a:t>In humans, the major source of one-carbon</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units is serine (Davis et al., 2004); however, the relative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importance of the different sources of one-carbon units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in ruminants is still unknown</a:t>
            </a:r>
            <a:r>
              <a:rPr lang="en-US" dirty="0" smtClean="0"/>
              <a:t> </a:t>
            </a:r>
            <a:endParaRPr lang="fa-IR" dirty="0" smtClean="0"/>
          </a:p>
          <a:p>
            <a:pPr algn="l" rtl="0"/>
            <a:r>
              <a:rPr lang="en-US" sz="1200" b="0" i="0" kern="1200" dirty="0" smtClean="0">
                <a:solidFill>
                  <a:schemeClr val="tx1"/>
                </a:solidFill>
                <a:effectLst/>
                <a:latin typeface="+mn-lt"/>
                <a:ea typeface="+mn-ea"/>
                <a:cs typeface="+mn-cs"/>
              </a:rPr>
              <a:t>even in the presence of </a:t>
            </a:r>
            <a:r>
              <a:rPr lang="en-US" sz="1200" b="0" i="0" kern="1200" dirty="0" err="1" smtClean="0">
                <a:solidFill>
                  <a:schemeClr val="tx1"/>
                </a:solidFill>
                <a:effectLst/>
                <a:latin typeface="+mn-lt"/>
                <a:ea typeface="+mn-ea"/>
                <a:cs typeface="+mn-cs"/>
              </a:rPr>
              <a:t>methylneogenesis</a:t>
            </a:r>
            <a:r>
              <a:rPr lang="en-US" sz="1200" b="0" i="0" kern="1200" dirty="0" smtClean="0">
                <a:solidFill>
                  <a:schemeClr val="tx1"/>
                </a:solidFill>
                <a:effectLst/>
                <a:latin typeface="+mn-lt"/>
                <a:ea typeface="+mn-ea"/>
                <a:cs typeface="+mn-cs"/>
              </a:rPr>
              <a:t>,</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there is a minimal absolute requirement for Met as the</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homocysteinyl</a:t>
            </a:r>
            <a:r>
              <a:rPr lang="en-US" sz="1200" b="0" i="0" kern="1200" dirty="0" smtClean="0">
                <a:solidFill>
                  <a:schemeClr val="tx1"/>
                </a:solidFill>
                <a:effectLst/>
                <a:latin typeface="+mn-lt"/>
                <a:ea typeface="+mn-ea"/>
                <a:cs typeface="+mn-cs"/>
              </a:rPr>
              <a:t> moiety cannot be synthesized in cows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or other mammals</a:t>
            </a:r>
            <a:r>
              <a:rPr lang="en-US" dirty="0" smtClean="0"/>
              <a:t> </a:t>
            </a:r>
            <a:br>
              <a:rPr lang="en-US" dirty="0" smtClean="0"/>
            </a:br>
            <a:r>
              <a:rPr lang="en-US" dirty="0" smtClean="0"/>
              <a:t/>
            </a:r>
            <a:br>
              <a:rPr lang="en-US" dirty="0" smtClean="0"/>
            </a:br>
            <a:endParaRPr lang="fa-IR" dirty="0"/>
          </a:p>
        </p:txBody>
      </p:sp>
      <p:sp>
        <p:nvSpPr>
          <p:cNvPr id="4" name="Slide Number Placeholder 3"/>
          <p:cNvSpPr>
            <a:spLocks noGrp="1"/>
          </p:cNvSpPr>
          <p:nvPr>
            <p:ph type="sldNum" sz="quarter" idx="10"/>
          </p:nvPr>
        </p:nvSpPr>
        <p:spPr/>
        <p:txBody>
          <a:bodyPr/>
          <a:lstStyle/>
          <a:p>
            <a:fld id="{54EDA2B2-1CFD-424A-B44F-6BB34DD5A307}" type="slidenum">
              <a:rPr lang="en-US" smtClean="0"/>
              <a:t>5</a:t>
            </a:fld>
            <a:endParaRPr lang="en-US"/>
          </a:p>
        </p:txBody>
      </p:sp>
    </p:spTree>
    <p:extLst>
      <p:ext uri="{BB962C8B-B14F-4D97-AF65-F5344CB8AC3E}">
        <p14:creationId xmlns:p14="http://schemas.microsoft.com/office/powerpoint/2010/main" val="392607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Dietary folic acid is reduced by the NADPH-dependent enzyme </a:t>
            </a:r>
            <a:r>
              <a:rPr lang="en-US" sz="1200" b="0" i="0" kern="1200" dirty="0" err="1" smtClean="0">
                <a:solidFill>
                  <a:schemeClr val="tx1"/>
                </a:solidFill>
                <a:effectLst/>
                <a:latin typeface="+mn-lt"/>
                <a:ea typeface="+mn-ea"/>
                <a:cs typeface="+mn-cs"/>
              </a:rPr>
              <a:t>dihydrofolate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reductase</a:t>
            </a:r>
            <a:r>
              <a:rPr lang="en-US" sz="1200" b="0" i="0" kern="1200" dirty="0" smtClean="0">
                <a:solidFill>
                  <a:schemeClr val="tx1"/>
                </a:solidFill>
                <a:effectLst/>
                <a:latin typeface="+mn-lt"/>
                <a:ea typeface="+mn-ea"/>
                <a:cs typeface="+mn-cs"/>
              </a:rPr>
              <a:t> to form </a:t>
            </a:r>
            <a:r>
              <a:rPr lang="en-US" sz="1200" b="0" i="0" kern="1200" dirty="0" err="1" smtClean="0">
                <a:solidFill>
                  <a:schemeClr val="tx1"/>
                </a:solidFill>
                <a:effectLst/>
                <a:latin typeface="+mn-lt"/>
                <a:ea typeface="+mn-ea"/>
                <a:cs typeface="+mn-cs"/>
              </a:rPr>
              <a:t>dihydrofolate</a:t>
            </a:r>
            <a:r>
              <a:rPr lang="en-US" sz="1200" b="0" i="0" kern="1200" dirty="0" smtClean="0">
                <a:solidFill>
                  <a:schemeClr val="tx1"/>
                </a:solidFill>
                <a:effectLst/>
                <a:latin typeface="+mn-lt"/>
                <a:ea typeface="+mn-ea"/>
                <a:cs typeface="+mn-cs"/>
              </a:rPr>
              <a:t> followed by </a:t>
            </a:r>
            <a:r>
              <a:rPr lang="en-US" sz="1200" b="0" i="0" kern="1200" dirty="0" err="1" smtClean="0">
                <a:solidFill>
                  <a:schemeClr val="tx1"/>
                </a:solidFill>
                <a:effectLst/>
                <a:latin typeface="+mn-lt"/>
                <a:ea typeface="+mn-ea"/>
                <a:cs typeface="+mn-cs"/>
              </a:rPr>
              <a:t>tetrahydrofolate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THF</a:t>
            </a:r>
            <a:r>
              <a:rPr lang="en-US" sz="1200" b="0" i="0" kern="1200" dirty="0" smtClean="0">
                <a:solidFill>
                  <a:schemeClr val="tx1"/>
                </a:solidFill>
                <a:effectLst/>
                <a:latin typeface="+mn-lt"/>
                <a:ea typeface="+mn-ea"/>
                <a:cs typeface="+mn-cs"/>
              </a:rPr>
              <a:t>; Figure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1).</a:t>
            </a:r>
            <a:r>
              <a:rPr lang="en-US" dirty="0" smtClean="0"/>
              <a:t> </a:t>
            </a:r>
            <a:br>
              <a:rPr lang="en-US" dirty="0" smtClean="0"/>
            </a:br>
            <a:r>
              <a:rPr lang="en-GB" sz="1200" b="0" i="0" kern="1200" dirty="0" smtClean="0">
                <a:solidFill>
                  <a:schemeClr val="tx1"/>
                </a:solidFill>
                <a:effectLst/>
                <a:latin typeface="+mn-lt"/>
                <a:ea typeface="+mn-ea"/>
                <a:cs typeface="+mn-cs"/>
              </a:rPr>
              <a:t>The </a:t>
            </a:r>
            <a:r>
              <a:rPr lang="en-GB" sz="1200" b="0" i="0" kern="1200" dirty="0" err="1" smtClean="0">
                <a:solidFill>
                  <a:schemeClr val="tx1"/>
                </a:solidFill>
                <a:effectLst/>
                <a:latin typeface="+mn-lt"/>
                <a:ea typeface="+mn-ea"/>
                <a:cs typeface="+mn-cs"/>
              </a:rPr>
              <a:t>flavo</a:t>
            </a:r>
            <a:r>
              <a:rPr lang="fa-IR" sz="1200" b="0" i="0"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enzyme methylenetetrahydrofolate reductase </a:t>
            </a:r>
            <a:r>
              <a:rPr lang="en-GB" sz="1200" b="0" i="0" kern="1200" dirty="0" err="1" smtClean="0">
                <a:solidFill>
                  <a:schemeClr val="tx1"/>
                </a:solidFill>
                <a:effectLst/>
                <a:latin typeface="+mn-lt"/>
                <a:ea typeface="+mn-ea"/>
                <a:cs typeface="+mn-cs"/>
              </a:rPr>
              <a:t>catalyzes</a:t>
            </a:r>
            <a:r>
              <a:rPr lang="en-GB" sz="1200" b="0" i="0" kern="1200" dirty="0" smtClean="0">
                <a:solidFill>
                  <a:schemeClr val="tx1"/>
                </a:solidFill>
                <a:effectLst/>
                <a:latin typeface="+mn-lt"/>
                <a:ea typeface="+mn-ea"/>
                <a:cs typeface="+mn-cs"/>
              </a:rPr>
              <a:t> the irreversible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conversion of 5,10-CH2-THF to 5-methyltetrahydrofolate (</a:t>
            </a:r>
            <a:r>
              <a:rPr lang="en-GB" sz="1200" b="1" i="0" kern="1200" dirty="0" smtClean="0">
                <a:solidFill>
                  <a:schemeClr val="tx1"/>
                </a:solidFill>
                <a:effectLst/>
                <a:latin typeface="+mn-lt"/>
                <a:ea typeface="+mn-ea"/>
                <a:cs typeface="+mn-cs"/>
              </a:rPr>
              <a:t>5-mTHF</a:t>
            </a:r>
            <a:r>
              <a:rPr lang="en-GB" sz="1200" b="0" i="0" kern="1200" dirty="0" smtClean="0">
                <a:solidFill>
                  <a:schemeClr val="tx1"/>
                </a:solidFill>
                <a:effectLst/>
                <a:latin typeface="+mn-lt"/>
                <a:ea typeface="+mn-ea"/>
                <a:cs typeface="+mn-cs"/>
              </a:rPr>
              <a:t>).</a:t>
            </a:r>
            <a:r>
              <a:rPr lang="en-GB" dirty="0" smtClean="0"/>
              <a:t> </a:t>
            </a:r>
          </a:p>
          <a:p>
            <a:r>
              <a:rPr lang="en-GB" dirty="0" smtClean="0"/>
              <a:t/>
            </a:r>
            <a:br>
              <a:rPr lang="en-GB" dirty="0" smtClean="0"/>
            </a:br>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demethylation</a:t>
            </a:r>
            <a:r>
              <a:rPr lang="en-US" sz="1200" b="0" i="0" kern="1200" dirty="0" smtClean="0">
                <a:solidFill>
                  <a:schemeClr val="tx1"/>
                </a:solidFill>
                <a:effectLst/>
                <a:latin typeface="+mn-lt"/>
                <a:ea typeface="+mn-ea"/>
                <a:cs typeface="+mn-cs"/>
              </a:rPr>
              <a:t> of 5-mTHF by the cytosolic enzyme Met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synthase (</a:t>
            </a:r>
            <a:r>
              <a:rPr lang="en-US" sz="1200" b="1" i="0" kern="1200" dirty="0" smtClean="0">
                <a:solidFill>
                  <a:schemeClr val="tx1"/>
                </a:solidFill>
                <a:effectLst/>
                <a:latin typeface="+mn-lt"/>
                <a:ea typeface="+mn-ea"/>
                <a:cs typeface="+mn-cs"/>
              </a:rPr>
              <a:t>MTR</a:t>
            </a:r>
            <a:r>
              <a:rPr lang="en-US" sz="1200" b="0" i="0" kern="1200" dirty="0" smtClean="0">
                <a:solidFill>
                  <a:schemeClr val="tx1"/>
                </a:solidFill>
                <a:effectLst/>
                <a:latin typeface="+mn-lt"/>
                <a:ea typeface="+mn-ea"/>
                <a:cs typeface="+mn-cs"/>
              </a:rPr>
              <a:t>) completes the </a:t>
            </a:r>
            <a:r>
              <a:rPr lang="en-US" sz="1200" b="0" i="0" kern="1200" dirty="0" err="1" smtClean="0">
                <a:solidFill>
                  <a:schemeClr val="tx1"/>
                </a:solidFill>
                <a:effectLst/>
                <a:latin typeface="+mn-lt"/>
                <a:ea typeface="+mn-ea"/>
                <a:cs typeface="+mn-cs"/>
              </a:rPr>
              <a:t>folate</a:t>
            </a:r>
            <a:r>
              <a:rPr lang="en-US" sz="1200" b="0" i="0" kern="1200" dirty="0" smtClean="0">
                <a:solidFill>
                  <a:schemeClr val="tx1"/>
                </a:solidFill>
                <a:effectLst/>
                <a:latin typeface="+mn-lt"/>
                <a:ea typeface="+mn-ea"/>
                <a:cs typeface="+mn-cs"/>
              </a:rPr>
              <a:t> cycle.</a:t>
            </a:r>
            <a:r>
              <a:rPr lang="en-US" dirty="0" smtClean="0"/>
              <a:t> </a:t>
            </a:r>
          </a:p>
          <a:p>
            <a:r>
              <a:rPr lang="en-US" dirty="0" smtClean="0"/>
              <a:t/>
            </a:r>
            <a:br>
              <a:rPr lang="en-US" dirty="0" smtClean="0"/>
            </a:br>
            <a:r>
              <a:rPr lang="en-US" dirty="0" smtClean="0"/>
              <a:t>The major outcome of</a:t>
            </a:r>
            <a:r>
              <a:rPr lang="en-US" baseline="0" dirty="0" smtClean="0"/>
              <a:t> </a:t>
            </a:r>
            <a:r>
              <a:rPr lang="en-US" dirty="0" smtClean="0"/>
              <a:t>the </a:t>
            </a:r>
            <a:r>
              <a:rPr lang="en-US" dirty="0" err="1" smtClean="0"/>
              <a:t>folate</a:t>
            </a:r>
            <a:r>
              <a:rPr lang="en-US" dirty="0" smtClean="0"/>
              <a:t> cycle is the </a:t>
            </a:r>
            <a:r>
              <a:rPr lang="en-US" dirty="0" err="1" smtClean="0"/>
              <a:t>remethylation</a:t>
            </a:r>
            <a:r>
              <a:rPr lang="en-US" dirty="0" smtClean="0"/>
              <a:t> of </a:t>
            </a:r>
            <a:r>
              <a:rPr lang="en-US" dirty="0" err="1" smtClean="0"/>
              <a:t>homocysteine</a:t>
            </a:r>
            <a:r>
              <a:rPr lang="en-US" baseline="0" dirty="0" smtClean="0"/>
              <a:t> </a:t>
            </a:r>
            <a:r>
              <a:rPr lang="en-US" dirty="0" smtClean="0"/>
              <a:t>(HCY) to form Met.</a:t>
            </a:r>
          </a:p>
          <a:p>
            <a:endParaRPr lang="en-US" dirty="0" smtClean="0"/>
          </a:p>
          <a:p>
            <a:r>
              <a:rPr lang="en-US" sz="1200" b="0" i="0" kern="1200" dirty="0" smtClean="0">
                <a:solidFill>
                  <a:schemeClr val="tx1"/>
                </a:solidFill>
                <a:effectLst/>
                <a:latin typeface="+mn-lt"/>
                <a:ea typeface="+mn-ea"/>
                <a:cs typeface="+mn-cs"/>
              </a:rPr>
              <a:t>Of major importance,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SAM that is produced by MAT is the source of methyl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groups for most biological methylations</a:t>
            </a:r>
          </a:p>
          <a:p>
            <a:r>
              <a:rPr lang="en-US" dirty="0" smtClean="0"/>
              <a:t> </a:t>
            </a:r>
            <a:br>
              <a:rPr lang="en-US" dirty="0" smtClean="0"/>
            </a:br>
            <a:r>
              <a:rPr lang="en-GB" sz="1200" b="0" i="0" dirty="0" smtClean="0">
                <a:solidFill>
                  <a:srgbClr val="242021"/>
                </a:solidFill>
                <a:effectLst/>
                <a:latin typeface="ComputerModern-Regular"/>
              </a:rPr>
              <a:t>Different types of </a:t>
            </a:r>
            <a:r>
              <a:rPr lang="en-GB" sz="1200" b="0" i="0" dirty="0" err="1" smtClean="0">
                <a:solidFill>
                  <a:srgbClr val="242021"/>
                </a:solidFill>
                <a:effectLst/>
                <a:latin typeface="ComputerModern-Regular"/>
              </a:rPr>
              <a:t>methyltransferases</a:t>
            </a:r>
            <a:r>
              <a:rPr lang="en-GB" sz="1200" b="0" i="0" dirty="0" smtClean="0">
                <a:solidFill>
                  <a:srgbClr val="242021"/>
                </a:solidFill>
                <a:effectLst/>
                <a:latin typeface="ComputerModern-Regular"/>
              </a:rPr>
              <a:t> promote methyl group transfer and convert SAM to </a:t>
            </a:r>
            <a:r>
              <a:rPr lang="en-GB" sz="1200" b="0" i="1" dirty="0" err="1" smtClean="0">
                <a:solidFill>
                  <a:srgbClr val="242021"/>
                </a:solidFill>
                <a:effectLst/>
                <a:latin typeface="ComputerModern-Italic"/>
              </a:rPr>
              <a:t>S</a:t>
            </a:r>
            <a:r>
              <a:rPr lang="en-GB" sz="1200" b="0" i="0" dirty="0" err="1" smtClean="0">
                <a:solidFill>
                  <a:srgbClr val="242021"/>
                </a:solidFill>
                <a:effectLst/>
                <a:latin typeface="ComputerModern-Regular"/>
              </a:rPr>
              <a:t>adenosylhomocysteine</a:t>
            </a:r>
            <a:r>
              <a:rPr lang="en-GB" sz="1200" b="0" i="0" dirty="0" smtClean="0">
                <a:solidFill>
                  <a:srgbClr val="242021"/>
                </a:solidFill>
                <a:effectLst/>
                <a:latin typeface="ComputerModern-Regular"/>
              </a:rPr>
              <a:t> (</a:t>
            </a:r>
            <a:r>
              <a:rPr lang="en-GB" sz="1200" b="1" i="0" dirty="0" smtClean="0">
                <a:solidFill>
                  <a:srgbClr val="242021"/>
                </a:solidFill>
                <a:effectLst/>
                <a:latin typeface="ComputerModern-Bold"/>
              </a:rPr>
              <a:t>SAH</a:t>
            </a:r>
            <a:r>
              <a:rPr lang="en-GB" sz="1200" b="0" i="0" dirty="0" smtClean="0">
                <a:solidFill>
                  <a:srgbClr val="242021"/>
                </a:solidFill>
                <a:effectLst/>
                <a:latin typeface="ComputerModern-Regular"/>
              </a:rPr>
              <a:t>). For example, glycine</a:t>
            </a:r>
            <a:r>
              <a:rPr lang="en-GB" sz="1200" b="0" i="0" baseline="0" dirty="0" smtClean="0">
                <a:solidFill>
                  <a:srgbClr val="242021"/>
                </a:solidFill>
                <a:effectLst/>
                <a:latin typeface="ComputerModern-Regular"/>
              </a:rPr>
              <a:t> </a:t>
            </a:r>
            <a:r>
              <a:rPr lang="en-GB" sz="1200" b="0" i="1" dirty="0" smtClean="0">
                <a:solidFill>
                  <a:srgbClr val="242021"/>
                </a:solidFill>
                <a:effectLst/>
                <a:latin typeface="ComputerModern-Italic"/>
              </a:rPr>
              <a:t>N</a:t>
            </a:r>
            <a:r>
              <a:rPr lang="en-GB" sz="1200" b="0" i="0" baseline="0" dirty="0" smtClean="0">
                <a:solidFill>
                  <a:srgbClr val="242021"/>
                </a:solidFill>
                <a:effectLst/>
                <a:latin typeface="ComputerModern-Regular"/>
              </a:rPr>
              <a:t>-</a:t>
            </a:r>
            <a:r>
              <a:rPr lang="en-GB" sz="1200" b="0" i="0" dirty="0" err="1" smtClean="0">
                <a:solidFill>
                  <a:srgbClr val="242021"/>
                </a:solidFill>
                <a:effectLst/>
                <a:latin typeface="ComputerModern-Regular"/>
              </a:rPr>
              <a:t>methyltransferase</a:t>
            </a:r>
            <a:r>
              <a:rPr lang="en-GB" sz="1200" b="0" i="0" dirty="0" smtClean="0">
                <a:solidFill>
                  <a:srgbClr val="242021"/>
                </a:solidFill>
                <a:effectLst/>
                <a:latin typeface="ComputerModern-Regular"/>
              </a:rPr>
              <a:t> utilizes SAM to methylate glycine</a:t>
            </a:r>
            <a:r>
              <a:rPr lang="en-GB" sz="1200" b="0" i="0" baseline="0" dirty="0" smtClean="0">
                <a:solidFill>
                  <a:srgbClr val="242021"/>
                </a:solidFill>
                <a:effectLst/>
                <a:latin typeface="ComputerModern-Regular"/>
              </a:rPr>
              <a:t> </a:t>
            </a:r>
            <a:r>
              <a:rPr lang="en-GB" sz="1200" b="0" i="0" dirty="0" smtClean="0">
                <a:solidFill>
                  <a:srgbClr val="242021"/>
                </a:solidFill>
                <a:effectLst/>
                <a:latin typeface="ComputerModern-Regular"/>
              </a:rPr>
              <a:t>forming SAH and </a:t>
            </a:r>
            <a:r>
              <a:rPr lang="en-GB" sz="1200" b="0" i="0" dirty="0" err="1" smtClean="0">
                <a:solidFill>
                  <a:srgbClr val="242021"/>
                </a:solidFill>
                <a:effectLst/>
                <a:latin typeface="ComputerModern-Regular"/>
              </a:rPr>
              <a:t>sarcosine</a:t>
            </a:r>
            <a:r>
              <a:rPr lang="en-GB" sz="1200" b="0" i="0" dirty="0" smtClean="0">
                <a:solidFill>
                  <a:srgbClr val="242021"/>
                </a:solidFill>
                <a:effectLst/>
                <a:latin typeface="ComputerModern-Regular"/>
              </a:rPr>
              <a:t>. The DNA </a:t>
            </a:r>
            <a:r>
              <a:rPr lang="en-GB" sz="1200" b="0" i="0" dirty="0" err="1" smtClean="0">
                <a:solidFill>
                  <a:srgbClr val="242021"/>
                </a:solidFill>
                <a:effectLst/>
                <a:latin typeface="ComputerModern-Regular"/>
              </a:rPr>
              <a:t>methyltransferases</a:t>
            </a:r>
            <a:r>
              <a:rPr lang="en-GB" sz="1200" b="0" i="0" dirty="0" smtClean="0">
                <a:solidFill>
                  <a:srgbClr val="242021"/>
                </a:solidFill>
                <a:effectLst/>
                <a:latin typeface="ComputerModern-Regular"/>
              </a:rPr>
              <a:t> utilize SAM to methylate the 5-position of</a:t>
            </a:r>
            <a:r>
              <a:rPr lang="en-GB" sz="1200" b="0" i="0" baseline="0" dirty="0" smtClean="0">
                <a:solidFill>
                  <a:srgbClr val="242021"/>
                </a:solidFill>
                <a:effectLst/>
                <a:latin typeface="ComputerModern-Regular"/>
              </a:rPr>
              <a:t> </a:t>
            </a:r>
            <a:r>
              <a:rPr lang="en-GB" sz="1200" b="0" i="0" dirty="0" smtClean="0">
                <a:solidFill>
                  <a:srgbClr val="242021"/>
                </a:solidFill>
                <a:effectLst/>
                <a:latin typeface="ComputerModern-Regular"/>
              </a:rPr>
              <a:t>cytosine residues in DNA. </a:t>
            </a:r>
            <a:r>
              <a:rPr lang="en-GB" sz="1200" b="0" i="0" dirty="0" err="1" smtClean="0">
                <a:solidFill>
                  <a:srgbClr val="242021"/>
                </a:solidFill>
                <a:effectLst/>
                <a:latin typeface="ComputerModern-Regular"/>
              </a:rPr>
              <a:t>Phosphatidylethanolamine</a:t>
            </a:r>
            <a:r>
              <a:rPr lang="en-GB" sz="1200" b="0" i="0" baseline="0" dirty="0" smtClean="0">
                <a:solidFill>
                  <a:srgbClr val="242021"/>
                </a:solidFill>
                <a:effectLst/>
                <a:latin typeface="ComputerModern-Regular"/>
              </a:rPr>
              <a:t> </a:t>
            </a:r>
            <a:r>
              <a:rPr lang="en-GB" sz="1200" b="0" i="1" dirty="0" smtClean="0">
                <a:solidFill>
                  <a:srgbClr val="242021"/>
                </a:solidFill>
                <a:effectLst/>
                <a:latin typeface="ComputerModern-Italic"/>
              </a:rPr>
              <a:t>N</a:t>
            </a:r>
            <a:r>
              <a:rPr lang="en-GB" sz="1200" b="0" i="0" dirty="0" smtClean="0">
                <a:solidFill>
                  <a:srgbClr val="242021"/>
                </a:solidFill>
                <a:effectLst/>
                <a:latin typeface="ComputerModern-Regular"/>
              </a:rPr>
              <a:t>-</a:t>
            </a:r>
            <a:r>
              <a:rPr lang="en-GB" sz="1200" b="0" i="0" dirty="0" err="1" smtClean="0">
                <a:solidFill>
                  <a:srgbClr val="242021"/>
                </a:solidFill>
                <a:effectLst/>
                <a:latin typeface="ComputerModern-Regular"/>
              </a:rPr>
              <a:t>methyltransferase</a:t>
            </a:r>
            <a:r>
              <a:rPr lang="en-GB" sz="1200" b="0" i="0" dirty="0" smtClean="0">
                <a:solidFill>
                  <a:srgbClr val="242021"/>
                </a:solidFill>
                <a:effectLst/>
                <a:latin typeface="ComputerModern-Regular"/>
              </a:rPr>
              <a:t> (</a:t>
            </a:r>
            <a:r>
              <a:rPr lang="en-GB" sz="1200" b="1" i="0" dirty="0" smtClean="0">
                <a:solidFill>
                  <a:srgbClr val="242021"/>
                </a:solidFill>
                <a:effectLst/>
                <a:latin typeface="ComputerModern-Bold"/>
              </a:rPr>
              <a:t>PEMT</a:t>
            </a:r>
            <a:r>
              <a:rPr lang="en-GB" sz="1200" b="0" i="0" dirty="0" smtClean="0">
                <a:solidFill>
                  <a:srgbClr val="242021"/>
                </a:solidFill>
                <a:effectLst/>
                <a:latin typeface="ComputerModern-Regular"/>
              </a:rPr>
              <a:t>) transfers a total of 3</a:t>
            </a:r>
            <a:r>
              <a:rPr lang="en-GB" sz="1200" b="0" i="0" baseline="0" dirty="0" smtClean="0">
                <a:solidFill>
                  <a:srgbClr val="242021"/>
                </a:solidFill>
                <a:effectLst/>
                <a:latin typeface="ComputerModern-Regular"/>
              </a:rPr>
              <a:t> </a:t>
            </a:r>
            <a:r>
              <a:rPr lang="en-GB" sz="1200" b="0" i="0" dirty="0" smtClean="0">
                <a:solidFill>
                  <a:srgbClr val="242021"/>
                </a:solidFill>
                <a:effectLst/>
                <a:latin typeface="ComputerModern-Regular"/>
              </a:rPr>
              <a:t>methyl groups from 3 SAM molecules to </a:t>
            </a:r>
            <a:r>
              <a:rPr lang="en-GB" sz="1200" b="0" i="0" dirty="0" err="1" smtClean="0">
                <a:solidFill>
                  <a:srgbClr val="242021"/>
                </a:solidFill>
                <a:effectLst/>
                <a:latin typeface="ComputerModern-Regular"/>
              </a:rPr>
              <a:t>phosphatidyl</a:t>
            </a:r>
            <a:r>
              <a:rPr lang="en-GB" sz="1200" b="0" i="0" dirty="0" err="1" smtClean="0">
                <a:solidFill>
                  <a:schemeClr val="tx1"/>
                </a:solidFill>
                <a:effectLst/>
                <a:latin typeface="+mn-lt"/>
              </a:rPr>
              <a:t>choline</a:t>
            </a:r>
            <a:r>
              <a:rPr lang="en-GB" sz="1200" b="0" i="0" dirty="0" smtClean="0">
                <a:solidFill>
                  <a:schemeClr val="tx1"/>
                </a:solidFill>
                <a:effectLst/>
                <a:latin typeface="+mn-lt"/>
              </a:rPr>
              <a:t>.</a:t>
            </a:r>
          </a:p>
          <a:p>
            <a:endParaRPr lang="en-GB" sz="1200" b="0" i="0" dirty="0" smtClean="0">
              <a:solidFill>
                <a:schemeClr val="tx1"/>
              </a:solidFill>
              <a:effectLst/>
              <a:latin typeface="+mn-lt"/>
            </a:endParaRPr>
          </a:p>
          <a:p>
            <a:r>
              <a:rPr lang="en-GB" sz="1200" b="0" i="0" kern="1200" dirty="0" smtClean="0">
                <a:solidFill>
                  <a:schemeClr val="tx1"/>
                </a:solidFill>
                <a:effectLst/>
                <a:latin typeface="+mn-lt"/>
                <a:ea typeface="+mn-ea"/>
                <a:cs typeface="+mn-cs"/>
              </a:rPr>
              <a:t>In </a:t>
            </a:r>
            <a:r>
              <a:rPr lang="en-GB" sz="1200" b="0" i="0" kern="1200" dirty="0" err="1" smtClean="0">
                <a:solidFill>
                  <a:schemeClr val="tx1"/>
                </a:solidFill>
                <a:effectLst/>
                <a:latin typeface="+mn-lt"/>
                <a:ea typeface="+mn-ea"/>
                <a:cs typeface="+mn-cs"/>
              </a:rPr>
              <a:t>nonruminant</a:t>
            </a:r>
            <a:r>
              <a:rPr lang="en-GB" sz="1200" b="0" i="0" kern="1200" dirty="0" smtClean="0">
                <a:solidFill>
                  <a:schemeClr val="tx1"/>
                </a:solidFill>
                <a:effectLst/>
                <a:latin typeface="+mn-lt"/>
                <a:ea typeface="+mn-ea"/>
                <a:cs typeface="+mn-cs"/>
              </a:rPr>
              <a:t> animals, </a:t>
            </a:r>
            <a:r>
              <a:rPr lang="en-GB" sz="1200" b="0" i="0" kern="1200" dirty="0" err="1" smtClean="0">
                <a:solidFill>
                  <a:schemeClr val="tx1"/>
                </a:solidFill>
                <a:effectLst/>
                <a:latin typeface="+mn-lt"/>
                <a:ea typeface="+mn-ea"/>
                <a:cs typeface="+mn-cs"/>
              </a:rPr>
              <a:t>PtdChol</a:t>
            </a:r>
            <a:r>
              <a:rPr lang="en-GB" sz="1200" b="0" i="0" kern="1200" dirty="0" smtClean="0">
                <a:solidFill>
                  <a:schemeClr val="tx1"/>
                </a:solidFill>
                <a:effectLst/>
                <a:latin typeface="+mn-lt"/>
                <a:ea typeface="+mn-ea"/>
                <a:cs typeface="+mn-cs"/>
              </a:rPr>
              <a:t> synthesis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by PEMT is a major consumer of SAM (</a:t>
            </a:r>
            <a:r>
              <a:rPr lang="en-GB" sz="1200" b="0" i="0" kern="1200" dirty="0" err="1" smtClean="0">
                <a:solidFill>
                  <a:schemeClr val="tx1"/>
                </a:solidFill>
                <a:effectLst/>
                <a:latin typeface="+mn-lt"/>
                <a:ea typeface="+mn-ea"/>
                <a:cs typeface="+mn-cs"/>
              </a:rPr>
              <a:t>Brosnan</a:t>
            </a:r>
            <a:r>
              <a:rPr lang="en-GB" sz="1200" b="0" i="0" kern="1200" dirty="0" smtClean="0">
                <a:solidFill>
                  <a:schemeClr val="tx1"/>
                </a:solidFill>
                <a:effectLst/>
                <a:latin typeface="+mn-lt"/>
                <a:ea typeface="+mn-ea"/>
                <a:cs typeface="+mn-cs"/>
              </a:rPr>
              <a:t> and</a:t>
            </a:r>
            <a:r>
              <a:rPr lang="en-GB" sz="1200" b="0" i="0" kern="1200" baseline="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Brosnan</a:t>
            </a:r>
            <a:r>
              <a:rPr lang="en-GB" sz="1200" b="0" i="0" kern="1200" dirty="0" smtClean="0">
                <a:solidFill>
                  <a:schemeClr val="tx1"/>
                </a:solidFill>
                <a:effectLst/>
                <a:latin typeface="+mn-lt"/>
                <a:ea typeface="+mn-ea"/>
                <a:cs typeface="+mn-cs"/>
              </a:rPr>
              <a:t>, 2006). The biochemistry is likely similar in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ruminants (</a:t>
            </a:r>
            <a:r>
              <a:rPr lang="en-GB" sz="1200" b="0" i="0" kern="1200" dirty="0" err="1" smtClean="0">
                <a:solidFill>
                  <a:schemeClr val="tx1"/>
                </a:solidFill>
                <a:effectLst/>
                <a:latin typeface="+mn-lt"/>
                <a:ea typeface="+mn-ea"/>
                <a:cs typeface="+mn-cs"/>
              </a:rPr>
              <a:t>Lobley</a:t>
            </a:r>
            <a:r>
              <a:rPr lang="en-GB" sz="1200" b="0" i="0" kern="1200" dirty="0" smtClean="0">
                <a:solidFill>
                  <a:schemeClr val="tx1"/>
                </a:solidFill>
                <a:effectLst/>
                <a:latin typeface="+mn-lt"/>
                <a:ea typeface="+mn-ea"/>
                <a:cs typeface="+mn-cs"/>
              </a:rPr>
              <a:t> et al., 1996). Regardless, the product of </a:t>
            </a:r>
            <a:r>
              <a:rPr lang="en-GB" sz="1200" b="0" i="0" kern="1200" dirty="0" err="1" smtClean="0">
                <a:solidFill>
                  <a:schemeClr val="tx1"/>
                </a:solidFill>
                <a:effectLst/>
                <a:latin typeface="+mn-lt"/>
                <a:ea typeface="+mn-ea"/>
                <a:cs typeface="+mn-cs"/>
              </a:rPr>
              <a:t>methyltransferases</a:t>
            </a:r>
            <a:r>
              <a:rPr lang="en-GB" sz="1200" b="0" i="0" kern="1200" dirty="0" smtClean="0">
                <a:solidFill>
                  <a:schemeClr val="tx1"/>
                </a:solidFill>
                <a:effectLst/>
                <a:latin typeface="+mn-lt"/>
                <a:ea typeface="+mn-ea"/>
                <a:cs typeface="+mn-cs"/>
              </a:rPr>
              <a:t>, SAH, is </a:t>
            </a:r>
            <a:r>
              <a:rPr lang="en-GB" sz="1200" b="0" i="0" kern="1200" dirty="0" err="1" smtClean="0">
                <a:solidFill>
                  <a:schemeClr val="tx1"/>
                </a:solidFill>
                <a:effectLst/>
                <a:latin typeface="+mn-lt"/>
                <a:ea typeface="+mn-ea"/>
                <a:cs typeface="+mn-cs"/>
              </a:rPr>
              <a:t>hydrolyzed</a:t>
            </a:r>
            <a:r>
              <a:rPr lang="en-GB" sz="1200" b="0" i="0" kern="1200" dirty="0" smtClean="0">
                <a:solidFill>
                  <a:schemeClr val="tx1"/>
                </a:solidFill>
                <a:effectLst/>
                <a:latin typeface="+mn-lt"/>
                <a:ea typeface="+mn-ea"/>
                <a:cs typeface="+mn-cs"/>
              </a:rPr>
              <a:t> to HCY</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and adenosine in a reversible reaction </a:t>
            </a:r>
            <a:r>
              <a:rPr lang="en-GB" sz="1200" b="0" i="0" kern="1200" dirty="0" err="1" smtClean="0">
                <a:solidFill>
                  <a:schemeClr val="tx1"/>
                </a:solidFill>
                <a:effectLst/>
                <a:latin typeface="+mn-lt"/>
                <a:ea typeface="+mn-ea"/>
                <a:cs typeface="+mn-cs"/>
              </a:rPr>
              <a:t>catalyzed</a:t>
            </a:r>
            <a:r>
              <a:rPr lang="en-GB" sz="1200" b="0" i="0" kern="1200" dirty="0" smtClean="0">
                <a:solidFill>
                  <a:schemeClr val="tx1"/>
                </a:solidFill>
                <a:effectLst/>
                <a:latin typeface="+mn-lt"/>
                <a:ea typeface="+mn-ea"/>
                <a:cs typeface="+mn-cs"/>
              </a:rPr>
              <a:t> by </a:t>
            </a:r>
            <a:r>
              <a:rPr lang="en-GB" sz="1200" b="1" i="1" kern="1200" dirty="0" err="1" smtClean="0">
                <a:solidFill>
                  <a:schemeClr val="tx1"/>
                </a:solidFill>
                <a:effectLst/>
                <a:latin typeface="+mn-lt"/>
                <a:ea typeface="+mn-ea"/>
                <a:cs typeface="+mn-cs"/>
              </a:rPr>
              <a:t>S</a:t>
            </a:r>
            <a:r>
              <a:rPr lang="en-GB" sz="1200" b="1" i="0" kern="1200" dirty="0" err="1" smtClean="0">
                <a:solidFill>
                  <a:schemeClr val="tx1"/>
                </a:solidFill>
                <a:effectLst/>
                <a:latin typeface="+mn-lt"/>
                <a:ea typeface="+mn-ea"/>
                <a:cs typeface="+mn-cs"/>
              </a:rPr>
              <a:t>adenosylhomocysteine</a:t>
            </a:r>
            <a:r>
              <a:rPr lang="en-GB" sz="1200" b="1" i="0" kern="1200" dirty="0" smtClean="0">
                <a:solidFill>
                  <a:schemeClr val="tx1"/>
                </a:solidFill>
                <a:effectLst/>
                <a:latin typeface="+mn-lt"/>
                <a:ea typeface="+mn-ea"/>
                <a:cs typeface="+mn-cs"/>
              </a:rPr>
              <a:t> hydrolase</a:t>
            </a:r>
            <a:r>
              <a:rPr lang="en-GB" sz="1200" b="0" i="0" kern="1200" dirty="0" smtClean="0">
                <a:solidFill>
                  <a:schemeClr val="tx1"/>
                </a:solidFill>
                <a:effectLst/>
                <a:latin typeface="+mn-lt"/>
                <a:ea typeface="+mn-ea"/>
                <a:cs typeface="+mn-cs"/>
              </a:rPr>
              <a:t>. In turn, HCY may be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used by MTR to reform Met and complete the Met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cycle. Alternatively, the vitamin B6-dependent enzyme</a:t>
            </a:r>
            <a:r>
              <a:rPr lang="en-GB" sz="1200" b="0" i="0" kern="1200" baseline="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betaine-homocysteine</a:t>
            </a:r>
            <a:r>
              <a:rPr lang="en-GB" sz="1200" b="0" i="0" kern="1200" dirty="0" smtClean="0">
                <a:solidFill>
                  <a:schemeClr val="tx1"/>
                </a:solidFill>
                <a:effectLst/>
                <a:latin typeface="+mn-lt"/>
                <a:ea typeface="+mn-ea"/>
                <a:cs typeface="+mn-cs"/>
              </a:rPr>
              <a:t> </a:t>
            </a:r>
            <a:r>
              <a:rPr lang="en-GB" sz="1200" b="0" i="1" kern="1200" dirty="0" smtClean="0">
                <a:solidFill>
                  <a:schemeClr val="tx1"/>
                </a:solidFill>
                <a:effectLst/>
                <a:latin typeface="+mn-lt"/>
                <a:ea typeface="+mn-ea"/>
                <a:cs typeface="+mn-cs"/>
              </a:rPr>
              <a:t>S</a:t>
            </a:r>
            <a:r>
              <a:rPr lang="en-GB" sz="1200" b="0" i="0" kern="1200" dirty="0" smtClean="0">
                <a:solidFill>
                  <a:schemeClr val="tx1"/>
                </a:solidFill>
                <a:effectLst/>
                <a:latin typeface="+mn-lt"/>
                <a:ea typeface="+mn-ea"/>
                <a:cs typeface="+mn-cs"/>
              </a:rPr>
              <a:t>-</a:t>
            </a:r>
            <a:r>
              <a:rPr lang="en-GB" sz="1200" b="0" i="0" kern="1200" dirty="0" err="1" smtClean="0">
                <a:solidFill>
                  <a:schemeClr val="tx1"/>
                </a:solidFill>
                <a:effectLst/>
                <a:latin typeface="+mn-lt"/>
                <a:ea typeface="+mn-ea"/>
                <a:cs typeface="+mn-cs"/>
              </a:rPr>
              <a:t>methyltransferase</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BHMT</a:t>
            </a:r>
            <a:r>
              <a:rPr lang="en-GB" sz="1200" b="0" i="0" kern="120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catalyzes</a:t>
            </a:r>
            <a:r>
              <a:rPr lang="en-GB" sz="1200" b="0" i="0" kern="1200" dirty="0" smtClean="0">
                <a:solidFill>
                  <a:schemeClr val="tx1"/>
                </a:solidFill>
                <a:effectLst/>
                <a:latin typeface="+mn-lt"/>
                <a:ea typeface="+mn-ea"/>
                <a:cs typeface="+mn-cs"/>
              </a:rPr>
              <a:t> the transfer of a methyl group from </a:t>
            </a:r>
            <a:r>
              <a:rPr lang="en-GB" sz="1200" b="0" i="0" kern="1200" dirty="0" err="1" smtClean="0">
                <a:solidFill>
                  <a:schemeClr val="tx1"/>
                </a:solidFill>
                <a:effectLst/>
                <a:latin typeface="+mn-lt"/>
                <a:ea typeface="+mn-ea"/>
                <a:cs typeface="+mn-cs"/>
              </a:rPr>
              <a:t>betaine</a:t>
            </a:r>
            <a:r>
              <a:rPr lang="en-GB" sz="1200" b="0" i="0" kern="1200" dirty="0" smtClean="0">
                <a:solidFill>
                  <a:schemeClr val="tx1"/>
                </a:solidFill>
                <a:effectLst/>
                <a:latin typeface="+mn-lt"/>
                <a:ea typeface="+mn-ea"/>
                <a:cs typeface="+mn-cs"/>
              </a:rPr>
              <a:t> to</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HCY to produce Met and </a:t>
            </a:r>
            <a:r>
              <a:rPr lang="en-GB" sz="1200" b="0" i="0" kern="1200" dirty="0" err="1" smtClean="0">
                <a:solidFill>
                  <a:schemeClr val="tx1"/>
                </a:solidFill>
                <a:effectLst/>
                <a:latin typeface="+mn-lt"/>
                <a:ea typeface="+mn-ea"/>
                <a:cs typeface="+mn-cs"/>
              </a:rPr>
              <a:t>dimethylglycine</a:t>
            </a:r>
            <a:r>
              <a:rPr lang="en-GB" dirty="0" smtClean="0"/>
              <a:t> </a:t>
            </a:r>
            <a:br>
              <a:rPr lang="en-GB" dirty="0" smtClean="0"/>
            </a:br>
            <a:endParaRPr lang="en-GB" sz="1200" b="0" i="0" dirty="0" smtClean="0">
              <a:solidFill>
                <a:schemeClr val="tx1"/>
              </a:solidFill>
              <a:effectLst/>
              <a:latin typeface="+mn-lt"/>
            </a:endParaRPr>
          </a:p>
          <a:p>
            <a:r>
              <a:rPr lang="en-US" sz="1200" b="0" i="0" kern="1200" dirty="0" err="1" smtClean="0">
                <a:solidFill>
                  <a:schemeClr val="tx1"/>
                </a:solidFill>
                <a:effectLst/>
                <a:latin typeface="+mn-lt"/>
                <a:ea typeface="+mn-ea"/>
                <a:cs typeface="+mn-cs"/>
              </a:rPr>
              <a:t>Taurine</a:t>
            </a:r>
            <a:r>
              <a:rPr lang="en-US" sz="1200" b="0" i="0" kern="1200" dirty="0" smtClean="0">
                <a:solidFill>
                  <a:schemeClr val="tx1"/>
                </a:solidFill>
                <a:effectLst/>
                <a:latin typeface="+mn-lt"/>
                <a:ea typeface="+mn-ea"/>
                <a:cs typeface="+mn-cs"/>
              </a:rPr>
              <a:t> is a</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nonproteinogenic</a:t>
            </a:r>
            <a:r>
              <a:rPr lang="en-US" sz="1200" b="0" i="0" kern="1200" dirty="0" smtClean="0">
                <a:solidFill>
                  <a:schemeClr val="tx1"/>
                </a:solidFill>
                <a:effectLst/>
                <a:latin typeface="+mn-lt"/>
                <a:ea typeface="+mn-ea"/>
                <a:cs typeface="+mn-cs"/>
              </a:rPr>
              <a:t> AA and antioxidant that protects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cells from oxidant-induced injury by forming </a:t>
            </a:r>
            <a:r>
              <a:rPr lang="en-US" sz="1200" b="0" i="0" kern="1200" dirty="0" err="1" smtClean="0">
                <a:solidFill>
                  <a:schemeClr val="tx1"/>
                </a:solidFill>
                <a:effectLst/>
                <a:latin typeface="+mn-lt"/>
                <a:ea typeface="+mn-ea"/>
                <a:cs typeface="+mn-cs"/>
              </a:rPr>
              <a:t>taurine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chloramine. oxidative conditions appear</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to </a:t>
            </a:r>
            <a:r>
              <a:rPr lang="en-US" sz="1200" b="0" i="0" kern="1200" dirty="0" err="1" smtClean="0">
                <a:solidFill>
                  <a:schemeClr val="tx1"/>
                </a:solidFill>
                <a:effectLst/>
                <a:latin typeface="+mn-lt"/>
                <a:ea typeface="+mn-ea"/>
                <a:cs typeface="+mn-cs"/>
              </a:rPr>
              <a:t>downregulate</a:t>
            </a:r>
            <a:r>
              <a:rPr lang="en-US" sz="1200" b="0" i="0" kern="1200" dirty="0" smtClean="0">
                <a:solidFill>
                  <a:schemeClr val="tx1"/>
                </a:solidFill>
                <a:effectLst/>
                <a:latin typeface="+mn-lt"/>
                <a:ea typeface="+mn-ea"/>
                <a:cs typeface="+mn-cs"/>
              </a:rPr>
              <a:t> MTR activity and </a:t>
            </a:r>
            <a:r>
              <a:rPr lang="en-US" sz="1200" b="0" i="0" kern="1200" dirty="0" err="1" smtClean="0">
                <a:solidFill>
                  <a:schemeClr val="tx1"/>
                </a:solidFill>
                <a:effectLst/>
                <a:latin typeface="+mn-lt"/>
                <a:ea typeface="+mn-ea"/>
                <a:cs typeface="+mn-cs"/>
              </a:rPr>
              <a:t>upregulate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cystathionine</a:t>
            </a:r>
            <a:r>
              <a:rPr lang="en-US" sz="1200" b="0" i="0" kern="1200" dirty="0" smtClean="0">
                <a:solidFill>
                  <a:schemeClr val="tx1"/>
                </a:solidFill>
                <a:effectLst/>
                <a:latin typeface="+mn-lt"/>
                <a:ea typeface="+mn-ea"/>
                <a:cs typeface="+mn-cs"/>
              </a:rPr>
              <a:t> β-synthase to shift HCY utilization toward the</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transsulfuration</a:t>
            </a:r>
            <a:r>
              <a:rPr lang="en-US" sz="1200" b="0" i="0" kern="1200" dirty="0" smtClean="0">
                <a:solidFill>
                  <a:schemeClr val="tx1"/>
                </a:solidFill>
                <a:effectLst/>
                <a:latin typeface="+mn-lt"/>
                <a:ea typeface="+mn-ea"/>
                <a:cs typeface="+mn-cs"/>
              </a:rPr>
              <a:t> pathway</a:t>
            </a:r>
            <a:r>
              <a:rPr lang="en-US" dirty="0" smtClean="0"/>
              <a:t> </a:t>
            </a:r>
            <a:br>
              <a:rPr lang="en-US" dirty="0" smtClean="0"/>
            </a:br>
            <a:r>
              <a:rPr lang="en-US" dirty="0" smtClean="0"/>
              <a:t/>
            </a:r>
            <a:br>
              <a:rPr lang="en-US" dirty="0" smtClean="0"/>
            </a:br>
            <a:r>
              <a:rPr lang="en-GB" dirty="0" smtClean="0"/>
              <a:t/>
            </a:r>
            <a:br>
              <a:rPr lang="en-GB" dirty="0" smtClean="0"/>
            </a:br>
            <a:endParaRPr lang="fa-IR" dirty="0"/>
          </a:p>
        </p:txBody>
      </p:sp>
      <p:sp>
        <p:nvSpPr>
          <p:cNvPr id="4" name="Slide Number Placeholder 3"/>
          <p:cNvSpPr>
            <a:spLocks noGrp="1"/>
          </p:cNvSpPr>
          <p:nvPr>
            <p:ph type="sldNum" sz="quarter" idx="10"/>
          </p:nvPr>
        </p:nvSpPr>
        <p:spPr/>
        <p:txBody>
          <a:bodyPr/>
          <a:lstStyle/>
          <a:p>
            <a:fld id="{54EDA2B2-1CFD-424A-B44F-6BB34DD5A307}" type="slidenum">
              <a:rPr lang="en-US" smtClean="0"/>
              <a:t>6</a:t>
            </a:fld>
            <a:endParaRPr lang="en-US"/>
          </a:p>
        </p:txBody>
      </p:sp>
    </p:spTree>
    <p:extLst>
      <p:ext uri="{BB962C8B-B14F-4D97-AF65-F5344CB8AC3E}">
        <p14:creationId xmlns:p14="http://schemas.microsoft.com/office/powerpoint/2010/main" val="10970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چون نیمه</a:t>
            </a:r>
            <a:r>
              <a:rPr lang="fa-IR" baseline="0" dirty="0" smtClean="0"/>
              <a:t> ها یا تکه های </a:t>
            </a:r>
            <a:r>
              <a:rPr lang="fa-IR" dirty="0" smtClean="0"/>
              <a:t>هموسیسئین</a:t>
            </a:r>
            <a:r>
              <a:rPr lang="fa-IR" baseline="0" dirty="0" smtClean="0"/>
              <a:t> در پستاندران به اندازه کافی سنتز نمی شود پس یک مصرف خالص متیونین در این چرخه وجود دارد</a:t>
            </a:r>
          </a:p>
          <a:p>
            <a:pPr algn="r" rtl="1"/>
            <a:endParaRPr lang="fa-IR"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چون تولید </a:t>
            </a:r>
            <a:r>
              <a:rPr lang="en-US" baseline="0" dirty="0" smtClean="0"/>
              <a:t>THF</a:t>
            </a:r>
            <a:r>
              <a:rPr lang="fa-IR" baseline="0" dirty="0" smtClean="0"/>
              <a:t> برگشت ناپذیر است تنها راه تولید مداوم آن تامین ویتامین </a:t>
            </a:r>
            <a:r>
              <a:rPr lang="en-US" baseline="0" dirty="0" smtClean="0"/>
              <a:t>B12</a:t>
            </a:r>
            <a:r>
              <a:rPr lang="fa-IR" baseline="0" dirty="0" smtClean="0"/>
              <a:t> و جلوگیری از تجمع اسیدفولیک می باشد. </a:t>
            </a:r>
            <a:r>
              <a:rPr lang="fa-IR" sz="1200" dirty="0" smtClean="0"/>
              <a:t>کمبود </a:t>
            </a:r>
            <a:r>
              <a:rPr lang="en-US" sz="1200" dirty="0" smtClean="0"/>
              <a:t>B12 </a:t>
            </a:r>
            <a:r>
              <a:rPr lang="fa-IR" sz="1200" dirty="0" smtClean="0"/>
              <a:t> موجب توقف چرخه فولات و تجمع متیل فولات می شود</a:t>
            </a:r>
          </a:p>
          <a:p>
            <a:pPr algn="r" rtl="1"/>
            <a:endParaRPr lang="fa-IR" dirty="0"/>
          </a:p>
        </p:txBody>
      </p:sp>
      <p:sp>
        <p:nvSpPr>
          <p:cNvPr id="4" name="Slide Number Placeholder 3"/>
          <p:cNvSpPr>
            <a:spLocks noGrp="1"/>
          </p:cNvSpPr>
          <p:nvPr>
            <p:ph type="sldNum" sz="quarter" idx="10"/>
          </p:nvPr>
        </p:nvSpPr>
        <p:spPr/>
        <p:txBody>
          <a:bodyPr/>
          <a:lstStyle/>
          <a:p>
            <a:fld id="{54EDA2B2-1CFD-424A-B44F-6BB34DD5A307}" type="slidenum">
              <a:rPr lang="en-US" smtClean="0"/>
              <a:t>7</a:t>
            </a:fld>
            <a:endParaRPr lang="en-US"/>
          </a:p>
        </p:txBody>
      </p:sp>
    </p:spTree>
    <p:extLst>
      <p:ext uri="{BB962C8B-B14F-4D97-AF65-F5344CB8AC3E}">
        <p14:creationId xmlns:p14="http://schemas.microsoft.com/office/powerpoint/2010/main" val="32413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حفظ یکپارچگی غشا در روده توسط کولین و قسفاتیدیل</a:t>
            </a:r>
            <a:r>
              <a:rPr lang="fa-IR" baseline="0" dirty="0" smtClean="0"/>
              <a:t> کولین می تواند در گاوهای انتقالی مزیت دو چندان داشته باشد چون افزایش جذب را به دنبال دارد</a:t>
            </a:r>
          </a:p>
          <a:p>
            <a:pPr algn="r" rtl="1"/>
            <a:r>
              <a:rPr lang="fa-IR" baseline="0" dirty="0" smtClean="0"/>
              <a:t>با این که زیست فراهمی نسبی کولین پس از تزریق شیردانی آن تنها 13 درصد بود اما توانست جریان کولین و متابولیت های آن را در </a:t>
            </a:r>
            <a:r>
              <a:rPr lang="en-US" baseline="0" dirty="0" err="1" smtClean="0"/>
              <a:t>pdv</a:t>
            </a:r>
            <a:r>
              <a:rPr lang="fa-IR" baseline="0" dirty="0" smtClean="0"/>
              <a:t> بالا ببرد. بخشی از این افزایش جریان به پستان می رسد</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8</a:t>
            </a:fld>
            <a:endParaRPr lang="en-US"/>
          </a:p>
        </p:txBody>
      </p:sp>
    </p:spTree>
    <p:extLst>
      <p:ext uri="{BB962C8B-B14F-4D97-AF65-F5344CB8AC3E}">
        <p14:creationId xmlns:p14="http://schemas.microsoft.com/office/powerpoint/2010/main" val="93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bg1">
                    <a:lumMod val="95000"/>
                    <a:lumOff val="5000"/>
                  </a:schemeClr>
                </a:solidFill>
                <a:latin typeface="+mn-lt"/>
                <a:ea typeface="+mn-ea"/>
                <a:cs typeface="+mn-cs"/>
              </a:rPr>
              <a:t>Supplementation of choline ion had a positive linear effect (</a:t>
            </a:r>
            <a:r>
              <a:rPr lang="en-US" sz="1200" b="0" i="1" u="none" strike="noStrike" kern="1200" baseline="0" dirty="0" smtClean="0">
                <a:solidFill>
                  <a:schemeClr val="bg1">
                    <a:lumMod val="95000"/>
                    <a:lumOff val="5000"/>
                  </a:schemeClr>
                </a:solidFill>
                <a:latin typeface="+mn-lt"/>
                <a:ea typeface="+mn-ea"/>
                <a:cs typeface="+mn-cs"/>
              </a:rPr>
              <a:t>P </a:t>
            </a:r>
            <a:r>
              <a:rPr lang="en-US" sz="1200" b="0" i="0" u="none" strike="noStrike" kern="1200" baseline="0" dirty="0" smtClean="0">
                <a:solidFill>
                  <a:schemeClr val="bg1">
                    <a:lumMod val="95000"/>
                    <a:lumOff val="5000"/>
                  </a:schemeClr>
                </a:solidFill>
                <a:latin typeface="+mn-lt"/>
                <a:ea typeface="+mn-ea"/>
                <a:cs typeface="+mn-cs"/>
              </a:rPr>
              <a:t>= 0.001) on postpartum BW (Table 3), and an increment of 30 kg of BW was observed when supplementation increased from 0 to 12.9 g/d (Table 4).</a:t>
            </a:r>
            <a:endParaRPr lang="fa-IR" sz="1200" b="0" i="0" u="none" strike="noStrike" kern="1200" baseline="0" dirty="0" smtClean="0">
              <a:solidFill>
                <a:schemeClr val="bg1">
                  <a:lumMod val="95000"/>
                  <a:lumOff val="5000"/>
                </a:schemeClr>
              </a:solidFill>
              <a:latin typeface="+mn-lt"/>
              <a:ea typeface="+mn-ea"/>
              <a:cs typeface="+mn-cs"/>
            </a:endParaRPr>
          </a:p>
          <a:p>
            <a:endParaRPr lang="fa-IR" sz="1200" b="0" i="0" u="none" strike="noStrike" kern="1200" baseline="0" dirty="0" smtClean="0">
              <a:solidFill>
                <a:schemeClr val="bg1">
                  <a:lumMod val="95000"/>
                  <a:lumOff val="5000"/>
                </a:schemeClr>
              </a:solidFill>
              <a:latin typeface="+mn-lt"/>
              <a:ea typeface="+mn-ea"/>
              <a:cs typeface="+mn-cs"/>
            </a:endParaRPr>
          </a:p>
          <a:p>
            <a:r>
              <a:rPr lang="en-US" sz="1200" b="0" i="0" u="none" strike="noStrike" kern="1200" baseline="0" dirty="0" smtClean="0">
                <a:solidFill>
                  <a:schemeClr val="tx1"/>
                </a:solidFill>
                <a:latin typeface="+mn-lt"/>
                <a:ea typeface="+mn-ea"/>
                <a:cs typeface="+mn-cs"/>
              </a:rPr>
              <a:t>current study demonstrated that supplementation of choline ion in a rumen-protected form increased pre- and postpartum DMI and improved yields of milk, ECM, fat, and protein in parous dairy cows.</a:t>
            </a:r>
          </a:p>
          <a:p>
            <a:r>
              <a:rPr lang="en-US" sz="1200" b="0" i="0" u="none" strike="noStrike" kern="1200" baseline="0" dirty="0" smtClean="0">
                <a:solidFill>
                  <a:schemeClr val="tx1"/>
                </a:solidFill>
                <a:latin typeface="+mn-lt"/>
                <a:ea typeface="+mn-ea"/>
                <a:cs typeface="+mn-cs"/>
              </a:rPr>
              <a:t>benefits of supplemental choline increased as postpartum diets supplied less </a:t>
            </a:r>
            <a:r>
              <a:rPr lang="en-US" sz="1200" b="0" i="0" u="none" strike="noStrike" kern="1200" baseline="0" dirty="0" err="1" smtClean="0">
                <a:solidFill>
                  <a:schemeClr val="tx1"/>
                </a:solidFill>
                <a:latin typeface="+mn-lt"/>
                <a:ea typeface="+mn-ea"/>
                <a:cs typeface="+mn-cs"/>
              </a:rPr>
              <a:t>metabolizable</a:t>
            </a:r>
            <a:r>
              <a:rPr lang="en-US" sz="1200" b="0" i="0" u="none" strike="noStrike" kern="1200" baseline="0" dirty="0" smtClean="0">
                <a:solidFill>
                  <a:schemeClr val="tx1"/>
                </a:solidFill>
                <a:latin typeface="+mn-lt"/>
                <a:ea typeface="+mn-ea"/>
                <a:cs typeface="+mn-cs"/>
              </a:rPr>
              <a:t> methionine as a proportion of the MP</a:t>
            </a:r>
          </a:p>
          <a:p>
            <a:r>
              <a:rPr lang="en-US" sz="1200" b="0" i="0" u="none" strike="noStrike" kern="1200" baseline="0" dirty="0" smtClean="0">
                <a:solidFill>
                  <a:schemeClr val="tx1"/>
                </a:solidFill>
                <a:latin typeface="+mn-lt"/>
                <a:ea typeface="+mn-ea"/>
                <a:cs typeface="+mn-cs"/>
              </a:rPr>
              <a:t>magnitude of response to choline depended on the concentration of methionine in the MP of the postpartum diets</a:t>
            </a:r>
          </a:p>
          <a:p>
            <a:pPr algn="r" rtl="1"/>
            <a:r>
              <a:rPr lang="fa-IR" sz="1200" b="0" i="0" u="none" strike="noStrike" kern="1200" baseline="0" dirty="0" smtClean="0">
                <a:solidFill>
                  <a:schemeClr val="tx1"/>
                </a:solidFill>
                <a:latin typeface="+mn-lt"/>
                <a:ea typeface="+mn-ea"/>
                <a:cs typeface="+mn-cs"/>
              </a:rPr>
              <a:t>به حداقل طول دوره انتقال یعنی 6 هفته زمان نیاز است تا اثرات روی کولین تثبیت شود اما مقدار کولین عرضه شده با این مدت زمان تقابل دارد اگر در گاوهای پرتولید میانه یا اوایل شیردهی کولین می دهیم احتمالا باید مقدار بیشتری باشد چون در مطالعات این ظور به اثبات رسیده است</a:t>
            </a:r>
          </a:p>
          <a:p>
            <a:pPr marL="0" marR="0" lvl="0" indent="0" algn="r" defTabSz="914400" rtl="1" eaLnBrk="1" fontAlgn="auto" latinLnBrk="0" hangingPunct="1">
              <a:lnSpc>
                <a:spcPct val="100000"/>
              </a:lnSpc>
              <a:spcBef>
                <a:spcPts val="0"/>
              </a:spcBef>
              <a:spcAft>
                <a:spcPts val="0"/>
              </a:spcAft>
              <a:buClrTx/>
              <a:buSzTx/>
              <a:buFontTx/>
              <a:buNone/>
              <a:tabLst/>
              <a:defRPr/>
            </a:pPr>
            <a:r>
              <a:rPr lang="fa-IR" baseline="0" dirty="0" smtClean="0"/>
              <a:t>افزایش مقدار کولین در شیر با تامین مکمل کولین نشان می دهد که کولین احتمالا از طریق افزایش جذب چربیها توسط پستان چربی شیر را بالا می برند. یک ارتباط مثبت میان فسفاتیدیل کولین خون و شیر این فرضیه را تایید</a:t>
            </a:r>
            <a:r>
              <a:rPr lang="en-US" baseline="0" dirty="0" smtClean="0"/>
              <a:t> </a:t>
            </a:r>
            <a:r>
              <a:rPr lang="fa-IR" baseline="0" dirty="0" smtClean="0"/>
              <a:t> می کند</a:t>
            </a:r>
          </a:p>
          <a:p>
            <a:pPr marL="0" marR="0" lvl="0" indent="0" algn="r" defTabSz="914400" rtl="1" eaLnBrk="1" fontAlgn="auto" latinLnBrk="0" hangingPunct="1">
              <a:lnSpc>
                <a:spcPct val="100000"/>
              </a:lnSpc>
              <a:spcBef>
                <a:spcPts val="0"/>
              </a:spcBef>
              <a:spcAft>
                <a:spcPts val="0"/>
              </a:spcAft>
              <a:buClrTx/>
              <a:buSzTx/>
              <a:buFontTx/>
              <a:buNone/>
              <a:tabLst/>
              <a:defRPr/>
            </a:pPr>
            <a:r>
              <a:rPr lang="fa-IR" baseline="0" dirty="0" smtClean="0"/>
              <a:t>بیشترین پاسخ از نظر بهبود سلامتی و تولید شیر در جیره هایی به دست می اید که برای استفاده از منابع متیل دهنده از مقادیر کافی کولین استفاده شود. یعنی اگر مقدار متیونین جیره فراتر از نیاز (بالای 2.3 % </a:t>
            </a:r>
            <a:r>
              <a:rPr lang="en-US" baseline="0" dirty="0" smtClean="0"/>
              <a:t>MP</a:t>
            </a:r>
            <a:r>
              <a:rPr lang="fa-IR" baseline="0" dirty="0" smtClean="0"/>
              <a:t>) باشد اضافه کردن مقادیر کم کولین مزیتی ایجاد نمی کند چون بیش از 90 درصد مخزن فسفاتیدیل کولین و کولین کبد ناشی از کولین است نه متیونین</a:t>
            </a:r>
          </a:p>
          <a:p>
            <a:pPr marL="0" marR="0" lvl="0" indent="0" algn="r" defTabSz="914400" rtl="1" eaLnBrk="1" fontAlgn="auto" latinLnBrk="0" hangingPunct="1">
              <a:lnSpc>
                <a:spcPct val="100000"/>
              </a:lnSpc>
              <a:spcBef>
                <a:spcPts val="0"/>
              </a:spcBef>
              <a:spcAft>
                <a:spcPts val="0"/>
              </a:spcAft>
              <a:buClrTx/>
              <a:buSzTx/>
              <a:buFontTx/>
              <a:buNone/>
              <a:tabLst/>
              <a:defRPr/>
            </a:pPr>
            <a:r>
              <a:rPr lang="fa-IR" dirty="0" smtClean="0"/>
              <a:t>بین 4 تا 6 درصد  از کل کولین</a:t>
            </a:r>
            <a:r>
              <a:rPr lang="fa-IR" baseline="0" dirty="0" smtClean="0"/>
              <a:t> داخل کبد از مسیر </a:t>
            </a:r>
            <a:r>
              <a:rPr lang="en-US" baseline="0" dirty="0" smtClean="0"/>
              <a:t>PEMT</a:t>
            </a:r>
            <a:r>
              <a:rPr lang="fa-IR" baseline="0" dirty="0" smtClean="0"/>
              <a:t> تامین می شوند و بقیه به عرضه جیره ای کولین برای تشکیل </a:t>
            </a:r>
            <a:r>
              <a:rPr lang="en-US" baseline="0" dirty="0" smtClean="0"/>
              <a:t>CDP choline</a:t>
            </a:r>
            <a:r>
              <a:rPr lang="fa-IR" baseline="0" dirty="0" smtClean="0"/>
              <a:t> وابسته هستتند</a:t>
            </a:r>
          </a:p>
          <a:p>
            <a:pPr algn="r" rtl="1"/>
            <a:endParaRPr lang="en-US" dirty="0">
              <a:solidFill>
                <a:schemeClr val="bg1">
                  <a:lumMod val="95000"/>
                  <a:lumOff val="5000"/>
                </a:schemeClr>
              </a:solidFill>
            </a:endParaRPr>
          </a:p>
        </p:txBody>
      </p:sp>
      <p:sp>
        <p:nvSpPr>
          <p:cNvPr id="4" name="Slide Number Placeholder 3"/>
          <p:cNvSpPr>
            <a:spLocks noGrp="1"/>
          </p:cNvSpPr>
          <p:nvPr>
            <p:ph type="sldNum" sz="quarter" idx="10"/>
          </p:nvPr>
        </p:nvSpPr>
        <p:spPr/>
        <p:txBody>
          <a:bodyPr/>
          <a:lstStyle/>
          <a:p>
            <a:fld id="{54EDA2B2-1CFD-424A-B44F-6BB34DD5A307}" type="slidenum">
              <a:rPr lang="en-US" smtClean="0"/>
              <a:t>10</a:t>
            </a:fld>
            <a:endParaRPr lang="en-US"/>
          </a:p>
        </p:txBody>
      </p:sp>
    </p:spTree>
    <p:extLst>
      <p:ext uri="{BB962C8B-B14F-4D97-AF65-F5344CB8AC3E}">
        <p14:creationId xmlns:p14="http://schemas.microsoft.com/office/powerpoint/2010/main" val="65231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گرومر با داده های اندک اعتقاد داشت که متیونین</a:t>
            </a:r>
            <a:r>
              <a:rPr lang="fa-IR" baseline="0" dirty="0" smtClean="0"/>
              <a:t> جای کولین را نمی گیرد چون تری گلیسیرید کبد را کم نمی کند اما  مدارکی دال بر جلوگیری از پیشرفت کبد چرب ارایه داد. مشکلاین هست که ترشح </a:t>
            </a:r>
            <a:r>
              <a:rPr lang="en-US" baseline="0" dirty="0" smtClean="0"/>
              <a:t>VLDL</a:t>
            </a:r>
            <a:r>
              <a:rPr lang="fa-IR" baseline="0" dirty="0" smtClean="0"/>
              <a:t> را اندازه نمی گرفتند و فقط مقدار لیپید کبد را می گرفتند</a:t>
            </a:r>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11</a:t>
            </a:fld>
            <a:endParaRPr lang="en-US"/>
          </a:p>
        </p:txBody>
      </p:sp>
    </p:spTree>
    <p:extLst>
      <p:ext uri="{BB962C8B-B14F-4D97-AF65-F5344CB8AC3E}">
        <p14:creationId xmlns:p14="http://schemas.microsoft.com/office/powerpoint/2010/main" val="231990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DA2B2-1CFD-424A-B44F-6BB34DD5A307}" type="slidenum">
              <a:rPr lang="en-US" smtClean="0"/>
              <a:t>12</a:t>
            </a:fld>
            <a:endParaRPr lang="en-US"/>
          </a:p>
        </p:txBody>
      </p:sp>
    </p:spTree>
    <p:extLst>
      <p:ext uri="{BB962C8B-B14F-4D97-AF65-F5344CB8AC3E}">
        <p14:creationId xmlns:p14="http://schemas.microsoft.com/office/powerpoint/2010/main" val="119211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267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945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270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8950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845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0481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706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3555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9904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86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pPr/>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631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840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337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646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908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330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538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433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56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9900"/>
            </a:gs>
            <a:gs pos="89000">
              <a:schemeClr val="tx1"/>
            </a:gs>
          </a:gsLst>
          <a:lin ang="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11/16/2023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1034712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69" r:id="rId18"/>
    <p:sldLayoutId id="2147483670"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947" y="3044975"/>
            <a:ext cx="8791575" cy="1400782"/>
          </a:xfrm>
        </p:spPr>
        <p:txBody>
          <a:bodyPr>
            <a:noAutofit/>
          </a:bodyPr>
          <a:lstStyle/>
          <a:p>
            <a:pPr algn="ctr" rtl="1"/>
            <a:r>
              <a:rPr lang="fa-IR" sz="4000" dirty="0" smtClean="0">
                <a:solidFill>
                  <a:schemeClr val="bg1">
                    <a:lumMod val="95000"/>
                    <a:lumOff val="5000"/>
                  </a:schemeClr>
                </a:solidFill>
                <a:cs typeface="B Titr" panose="00000700000000000000" pitchFamily="2" charset="-78"/>
              </a:rPr>
              <a:t>مزایای استفاده از افزودنی ها برای بهبود سوخت و ساز چربی در گاوهای انتقالی</a:t>
            </a:r>
            <a:endParaRPr lang="en-US" sz="4000" dirty="0">
              <a:solidFill>
                <a:schemeClr val="bg1">
                  <a:lumMod val="95000"/>
                  <a:lumOff val="5000"/>
                </a:schemeClr>
              </a:solidFill>
              <a:cs typeface="B Titr" panose="00000700000000000000" pitchFamily="2" charset="-78"/>
            </a:endParaRPr>
          </a:p>
        </p:txBody>
      </p:sp>
      <p:sp>
        <p:nvSpPr>
          <p:cNvPr id="3" name="Subtitle 2"/>
          <p:cNvSpPr>
            <a:spLocks noGrp="1"/>
          </p:cNvSpPr>
          <p:nvPr>
            <p:ph type="subTitle" idx="1"/>
          </p:nvPr>
        </p:nvSpPr>
        <p:spPr>
          <a:xfrm>
            <a:off x="1876424" y="5151120"/>
            <a:ext cx="8791575" cy="889000"/>
          </a:xfrm>
        </p:spPr>
        <p:txBody>
          <a:bodyPr>
            <a:noAutofit/>
          </a:bodyPr>
          <a:lstStyle/>
          <a:p>
            <a:pPr algn="ctr"/>
            <a:r>
              <a:rPr lang="fa-IR" sz="1800" dirty="0" smtClean="0">
                <a:solidFill>
                  <a:schemeClr val="accent1"/>
                </a:solidFill>
                <a:cs typeface="B Titr" panose="00000700000000000000" pitchFamily="2" charset="-78"/>
              </a:rPr>
              <a:t>علی اسدی الموتی</a:t>
            </a:r>
          </a:p>
          <a:p>
            <a:pPr algn="ctr"/>
            <a:r>
              <a:rPr lang="fa-IR" sz="1800" dirty="0" smtClean="0">
                <a:solidFill>
                  <a:schemeClr val="accent1"/>
                </a:solidFill>
                <a:cs typeface="B Titr" panose="00000700000000000000" pitchFamily="2" charset="-78"/>
              </a:rPr>
              <a:t>عضو هیئت علمی دانشگاه تهران</a:t>
            </a:r>
          </a:p>
        </p:txBody>
      </p:sp>
      <p:grpSp>
        <p:nvGrpSpPr>
          <p:cNvPr id="12" name="Group 11"/>
          <p:cNvGrpSpPr/>
          <p:nvPr/>
        </p:nvGrpSpPr>
        <p:grpSpPr>
          <a:xfrm>
            <a:off x="0" y="121602"/>
            <a:ext cx="12181840" cy="1706188"/>
            <a:chOff x="0" y="121602"/>
            <a:chExt cx="12192000" cy="1706188"/>
          </a:xfrm>
        </p:grpSpPr>
        <p:pic>
          <p:nvPicPr>
            <p:cNvPr id="4" name="Picture 3"/>
            <p:cNvPicPr>
              <a:picLocks noChangeAspect="1"/>
            </p:cNvPicPr>
            <p:nvPr/>
          </p:nvPicPr>
          <p:blipFill>
            <a:blip r:embed="rId2"/>
            <a:stretch>
              <a:fillRect/>
            </a:stretch>
          </p:blipFill>
          <p:spPr>
            <a:xfrm>
              <a:off x="9851511" y="204264"/>
              <a:ext cx="1632976" cy="1477635"/>
            </a:xfrm>
            <a:prstGeom prst="rect">
              <a:avLst/>
            </a:prstGeom>
          </p:spPr>
        </p:pic>
        <p:pic>
          <p:nvPicPr>
            <p:cNvPr id="6" name="Picture 5"/>
            <p:cNvPicPr>
              <a:picLocks noChangeAspect="1"/>
            </p:cNvPicPr>
            <p:nvPr/>
          </p:nvPicPr>
          <p:blipFill>
            <a:blip r:embed="rId3"/>
            <a:stretch>
              <a:fillRect/>
            </a:stretch>
          </p:blipFill>
          <p:spPr>
            <a:xfrm>
              <a:off x="3952240" y="204264"/>
              <a:ext cx="4632960" cy="1552406"/>
            </a:xfrm>
            <a:prstGeom prst="rect">
              <a:avLst/>
            </a:prstGeom>
          </p:spPr>
        </p:pic>
        <p:pic>
          <p:nvPicPr>
            <p:cNvPr id="7" name="Picture 6"/>
            <p:cNvPicPr>
              <a:picLocks noChangeAspect="1"/>
            </p:cNvPicPr>
            <p:nvPr/>
          </p:nvPicPr>
          <p:blipFill>
            <a:blip r:embed="rId4"/>
            <a:stretch>
              <a:fillRect/>
            </a:stretch>
          </p:blipFill>
          <p:spPr>
            <a:xfrm>
              <a:off x="269981" y="350623"/>
              <a:ext cx="3212885" cy="1331277"/>
            </a:xfrm>
            <a:prstGeom prst="rect">
              <a:avLst/>
            </a:prstGeom>
          </p:spPr>
        </p:pic>
        <p:cxnSp>
          <p:nvCxnSpPr>
            <p:cNvPr id="9" name="Straight Connector 8"/>
            <p:cNvCxnSpPr/>
            <p:nvPr/>
          </p:nvCxnSpPr>
          <p:spPr>
            <a:xfrm flipV="1">
              <a:off x="0" y="1753020"/>
              <a:ext cx="12192000" cy="7477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0" y="121602"/>
              <a:ext cx="12192000" cy="11542"/>
            </a:xfrm>
            <a:prstGeom prst="line">
              <a:avLst/>
            </a:prstGeom>
            <a:ln w="57150">
              <a:solidFill>
                <a:srgbClr val="6F873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931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3979" y="351118"/>
            <a:ext cx="6786881" cy="610510"/>
          </a:xfrm>
        </p:spPr>
        <p:txBody>
          <a:bodyPr/>
          <a:lstStyle/>
          <a:p>
            <a:pPr algn="r" rtl="1"/>
            <a:r>
              <a:rPr lang="fa-IR" sz="3200" dirty="0" smtClean="0">
                <a:solidFill>
                  <a:schemeClr val="bg1"/>
                </a:solidFill>
              </a:rPr>
              <a:t>افزایش </a:t>
            </a:r>
            <a:r>
              <a:rPr lang="fa-IR" sz="2800" dirty="0" smtClean="0">
                <a:solidFill>
                  <a:schemeClr val="bg1"/>
                </a:solidFill>
              </a:rPr>
              <a:t>تولید</a:t>
            </a:r>
            <a:r>
              <a:rPr lang="fa-IR" sz="3200" dirty="0" smtClean="0">
                <a:solidFill>
                  <a:schemeClr val="bg1"/>
                </a:solidFill>
              </a:rPr>
              <a:t> </a:t>
            </a:r>
            <a:r>
              <a:rPr lang="fa-IR" sz="3200" dirty="0">
                <a:solidFill>
                  <a:schemeClr val="bg1"/>
                </a:solidFill>
              </a:rPr>
              <a:t>شیر</a:t>
            </a:r>
            <a:endParaRPr lang="en-US" sz="3200" dirty="0"/>
          </a:p>
        </p:txBody>
      </p:sp>
      <p:sp>
        <p:nvSpPr>
          <p:cNvPr id="3" name="Content Placeholder 2"/>
          <p:cNvSpPr>
            <a:spLocks noGrp="1"/>
          </p:cNvSpPr>
          <p:nvPr>
            <p:ph idx="1"/>
          </p:nvPr>
        </p:nvSpPr>
        <p:spPr>
          <a:xfrm>
            <a:off x="1103311" y="1259840"/>
            <a:ext cx="8436930" cy="1218602"/>
          </a:xfrm>
        </p:spPr>
        <p:txBody>
          <a:bodyPr>
            <a:normAutofit lnSpcReduction="10000"/>
          </a:bodyPr>
          <a:lstStyle/>
          <a:p>
            <a:pPr lvl="1" algn="r" rtl="1">
              <a:spcAft>
                <a:spcPts val="1200"/>
              </a:spcAft>
              <a:buClr>
                <a:srgbClr val="CC0099"/>
              </a:buClr>
              <a:buSzPct val="70000"/>
            </a:pPr>
            <a:r>
              <a:rPr lang="fa-IR" sz="2400" dirty="0">
                <a:solidFill>
                  <a:schemeClr val="bg1"/>
                </a:solidFill>
                <a:cs typeface="+mn-cs"/>
              </a:rPr>
              <a:t>از حداقل 10 گرم تا 50 گرم در روز، میانگین 17 گرم </a:t>
            </a:r>
          </a:p>
          <a:p>
            <a:pPr lvl="1" algn="r" rtl="1">
              <a:spcAft>
                <a:spcPts val="1200"/>
              </a:spcAft>
              <a:buClr>
                <a:srgbClr val="CC0099"/>
              </a:buClr>
              <a:buSzPct val="70000"/>
            </a:pPr>
            <a:r>
              <a:rPr lang="fa-IR" sz="2400" dirty="0">
                <a:solidFill>
                  <a:schemeClr val="bg1"/>
                </a:solidFill>
                <a:cs typeface="+mn-cs"/>
              </a:rPr>
              <a:t>افزایش  تولید شیر تا 20% (به طور میانگین 3/5 درصد، </a:t>
            </a:r>
            <a:r>
              <a:rPr lang="en-US" dirty="0" err="1">
                <a:solidFill>
                  <a:schemeClr val="bg1"/>
                </a:solidFill>
                <a:cs typeface="+mn-cs"/>
              </a:rPr>
              <a:t>Zebeli</a:t>
            </a:r>
            <a:r>
              <a:rPr lang="en-US" dirty="0">
                <a:solidFill>
                  <a:schemeClr val="bg1"/>
                </a:solidFill>
                <a:cs typeface="+mn-cs"/>
              </a:rPr>
              <a:t> et al., 2019</a:t>
            </a:r>
            <a:r>
              <a:rPr lang="fa-IR" sz="2400" dirty="0">
                <a:solidFill>
                  <a:schemeClr val="bg1"/>
                </a:solidFill>
                <a:cs typeface="+mn-cs"/>
              </a:rPr>
              <a:t>)</a:t>
            </a:r>
          </a:p>
          <a:p>
            <a:pPr algn="r" rtl="1">
              <a:buClr>
                <a:srgbClr val="CC0099"/>
              </a:buClr>
              <a:buSzPct val="70000"/>
            </a:pPr>
            <a:endParaRPr lang="en-US" dirty="0">
              <a:cs typeface="+mn-cs"/>
            </a:endParaRPr>
          </a:p>
        </p:txBody>
      </p:sp>
      <p:grpSp>
        <p:nvGrpSpPr>
          <p:cNvPr id="9" name="Group 8"/>
          <p:cNvGrpSpPr/>
          <p:nvPr/>
        </p:nvGrpSpPr>
        <p:grpSpPr>
          <a:xfrm>
            <a:off x="1943459" y="2517595"/>
            <a:ext cx="7817401" cy="3833888"/>
            <a:chOff x="1943459" y="2517595"/>
            <a:chExt cx="7817401" cy="3833888"/>
          </a:xfrm>
        </p:grpSpPr>
        <p:pic>
          <p:nvPicPr>
            <p:cNvPr id="5" name="Picture 4"/>
            <p:cNvPicPr>
              <a:picLocks noChangeAspect="1"/>
            </p:cNvPicPr>
            <p:nvPr/>
          </p:nvPicPr>
          <p:blipFill>
            <a:blip r:embed="rId3">
              <a:lum bright="-20000" contrast="40000"/>
            </a:blip>
            <a:stretch>
              <a:fillRect/>
            </a:stretch>
          </p:blipFill>
          <p:spPr>
            <a:xfrm>
              <a:off x="1943459" y="2926080"/>
              <a:ext cx="7817401" cy="3056071"/>
            </a:xfrm>
            <a:prstGeom prst="rect">
              <a:avLst/>
            </a:prstGeom>
          </p:spPr>
        </p:pic>
        <p:sp>
          <p:nvSpPr>
            <p:cNvPr id="6" name="TextBox 5"/>
            <p:cNvSpPr txBox="1"/>
            <p:nvPr/>
          </p:nvSpPr>
          <p:spPr>
            <a:xfrm>
              <a:off x="2458720" y="5982151"/>
              <a:ext cx="2540000" cy="369332"/>
            </a:xfrm>
            <a:prstGeom prst="rect">
              <a:avLst/>
            </a:prstGeom>
            <a:noFill/>
          </p:spPr>
          <p:txBody>
            <a:bodyPr wrap="square" rtlCol="0">
              <a:spAutoFit/>
            </a:bodyPr>
            <a:lstStyle/>
            <a:p>
              <a:r>
                <a:rPr lang="en-US" dirty="0" smtClean="0">
                  <a:solidFill>
                    <a:schemeClr val="bg1">
                      <a:lumMod val="95000"/>
                      <a:lumOff val="5000"/>
                    </a:schemeClr>
                  </a:solidFill>
                  <a:latin typeface="Arial Narrow" panose="020B0606020202030204" pitchFamily="34" charset="0"/>
                </a:rPr>
                <a:t>SMD = +1.6 kg@ 12.7 g/d</a:t>
              </a:r>
              <a:endParaRPr lang="en-US" dirty="0">
                <a:solidFill>
                  <a:schemeClr val="bg1">
                    <a:lumMod val="95000"/>
                    <a:lumOff val="5000"/>
                  </a:schemeClr>
                </a:solidFill>
                <a:latin typeface="Arial Narrow" panose="020B0606020202030204" pitchFamily="34" charset="0"/>
              </a:endParaRPr>
            </a:p>
          </p:txBody>
        </p:sp>
        <p:sp>
          <p:nvSpPr>
            <p:cNvPr id="7" name="TextBox 6"/>
            <p:cNvSpPr txBox="1"/>
            <p:nvPr/>
          </p:nvSpPr>
          <p:spPr>
            <a:xfrm>
              <a:off x="6522720" y="5982151"/>
              <a:ext cx="2540000" cy="369332"/>
            </a:xfrm>
            <a:prstGeom prst="rect">
              <a:avLst/>
            </a:prstGeom>
            <a:noFill/>
          </p:spPr>
          <p:txBody>
            <a:bodyPr wrap="square" rtlCol="0">
              <a:spAutoFit/>
            </a:bodyPr>
            <a:lstStyle/>
            <a:p>
              <a:r>
                <a:rPr lang="en-US" dirty="0" smtClean="0">
                  <a:solidFill>
                    <a:schemeClr val="bg1">
                      <a:lumMod val="95000"/>
                      <a:lumOff val="5000"/>
                    </a:schemeClr>
                  </a:solidFill>
                  <a:latin typeface="Arial Narrow" panose="020B0606020202030204" pitchFamily="34" charset="0"/>
                </a:rPr>
                <a:t>SMD =+1.7 kg@ 12.7 g/d</a:t>
              </a:r>
            </a:p>
          </p:txBody>
        </p:sp>
        <p:sp>
          <p:nvSpPr>
            <p:cNvPr id="8" name="TextBox 7"/>
            <p:cNvSpPr txBox="1"/>
            <p:nvPr/>
          </p:nvSpPr>
          <p:spPr>
            <a:xfrm>
              <a:off x="2966720" y="2517595"/>
              <a:ext cx="3556000" cy="369332"/>
            </a:xfrm>
            <a:prstGeom prst="rect">
              <a:avLst/>
            </a:prstGeom>
            <a:noFill/>
          </p:spPr>
          <p:txBody>
            <a:bodyPr wrap="square" rtlCol="0">
              <a:spAutoFit/>
            </a:bodyPr>
            <a:lstStyle/>
            <a:p>
              <a:r>
                <a:rPr lang="en-US" u="sng" dirty="0" smtClean="0">
                  <a:solidFill>
                    <a:schemeClr val="bg1">
                      <a:lumMod val="95000"/>
                      <a:lumOff val="5000"/>
                    </a:schemeClr>
                  </a:solidFill>
                  <a:effectLst>
                    <a:outerShdw blurRad="38100" dist="38100" dir="2700000" algn="tl">
                      <a:srgbClr val="000000">
                        <a:alpha val="43137"/>
                      </a:srgbClr>
                    </a:outerShdw>
                  </a:effectLst>
                </a:rPr>
                <a:t>Meta-analysis of Arshad et al., 2019</a:t>
              </a:r>
              <a:endParaRPr lang="en-US" u="sng" dirty="0">
                <a:solidFill>
                  <a:schemeClr val="bg1">
                    <a:lumMod val="95000"/>
                    <a:lumOff val="5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89705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20000" contrast="40000"/>
          </a:blip>
          <a:stretch>
            <a:fillRect/>
          </a:stretch>
        </p:blipFill>
        <p:spPr>
          <a:xfrm>
            <a:off x="999403" y="1608883"/>
            <a:ext cx="9791450" cy="3808070"/>
          </a:xfrm>
          <a:prstGeom prst="rect">
            <a:avLst/>
          </a:prstGeom>
        </p:spPr>
      </p:pic>
      <p:sp>
        <p:nvSpPr>
          <p:cNvPr id="5" name="TextBox 4"/>
          <p:cNvSpPr txBox="1"/>
          <p:nvPr/>
        </p:nvSpPr>
        <p:spPr>
          <a:xfrm>
            <a:off x="1076446" y="1041722"/>
            <a:ext cx="2847372" cy="461665"/>
          </a:xfrm>
          <a:prstGeom prst="rect">
            <a:avLst/>
          </a:prstGeom>
          <a:noFill/>
        </p:spPr>
        <p:txBody>
          <a:bodyPr wrap="square" rtlCol="0">
            <a:spAutoFit/>
          </a:bodyPr>
          <a:lstStyle/>
          <a:p>
            <a:r>
              <a:rPr lang="en-US" sz="2400" b="1" dirty="0" err="1" smtClean="0">
                <a:solidFill>
                  <a:schemeClr val="bg1">
                    <a:lumMod val="95000"/>
                    <a:lumOff val="5000"/>
                  </a:schemeClr>
                </a:solidFill>
                <a:effectLst>
                  <a:outerShdw blurRad="38100" dist="38100" dir="2700000" algn="tl">
                    <a:srgbClr val="000000">
                      <a:alpha val="43137"/>
                    </a:srgbClr>
                  </a:outerShdw>
                </a:effectLst>
              </a:rPr>
              <a:t>Grummer</a:t>
            </a:r>
            <a:r>
              <a:rPr lang="en-US" sz="2400" b="1" dirty="0" smtClean="0">
                <a:solidFill>
                  <a:schemeClr val="bg1">
                    <a:lumMod val="95000"/>
                    <a:lumOff val="5000"/>
                  </a:schemeClr>
                </a:solidFill>
                <a:effectLst>
                  <a:outerShdw blurRad="38100" dist="38100" dir="2700000" algn="tl">
                    <a:srgbClr val="000000">
                      <a:alpha val="43137"/>
                    </a:srgbClr>
                  </a:outerShdw>
                </a:effectLst>
              </a:rPr>
              <a:t>, 2012</a:t>
            </a:r>
            <a:endParaRPr lang="en-US" sz="2400" b="1" dirty="0">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5905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223227" y="568826"/>
            <a:ext cx="3645549" cy="584775"/>
          </a:xfrm>
          <a:prstGeom prst="rect">
            <a:avLst/>
          </a:prstGeom>
        </p:spPr>
        <p:txBody>
          <a:bodyPr wrap="none">
            <a:spAutoFit/>
          </a:bodyPr>
          <a:lstStyle/>
          <a:p>
            <a:pPr algn="r" rtl="1"/>
            <a:r>
              <a:rPr lang="fa-IR" sz="3200" b="1" dirty="0" smtClean="0">
                <a:solidFill>
                  <a:schemeClr val="bg1">
                    <a:lumMod val="95000"/>
                    <a:lumOff val="5000"/>
                  </a:schemeClr>
                </a:solidFill>
                <a:effectLst>
                  <a:outerShdw blurRad="38100" dist="38100" dir="2700000" algn="tl">
                    <a:srgbClr val="000000">
                      <a:alpha val="43137"/>
                    </a:srgbClr>
                  </a:outerShdw>
                </a:effectLst>
                <a:cs typeface="+mj-cs"/>
              </a:rPr>
              <a:t>افزایش </a:t>
            </a:r>
            <a:r>
              <a:rPr lang="fa-IR" sz="3200" b="1" dirty="0">
                <a:solidFill>
                  <a:schemeClr val="bg1">
                    <a:lumMod val="95000"/>
                    <a:lumOff val="5000"/>
                  </a:schemeClr>
                </a:solidFill>
                <a:effectLst>
                  <a:outerShdw blurRad="38100" dist="38100" dir="2700000" algn="tl">
                    <a:srgbClr val="000000">
                      <a:alpha val="43137"/>
                    </a:srgbClr>
                  </a:outerShdw>
                </a:effectLst>
                <a:cs typeface="+mj-cs"/>
              </a:rPr>
              <a:t>مصرف </a:t>
            </a:r>
            <a:r>
              <a:rPr lang="fa-IR" sz="3200" b="1" dirty="0" smtClean="0">
                <a:solidFill>
                  <a:schemeClr val="bg1">
                    <a:lumMod val="95000"/>
                    <a:lumOff val="5000"/>
                  </a:schemeClr>
                </a:solidFill>
                <a:effectLst>
                  <a:outerShdw blurRad="38100" dist="38100" dir="2700000" algn="tl">
                    <a:srgbClr val="000000">
                      <a:alpha val="43137"/>
                    </a:srgbClr>
                  </a:outerShdw>
                </a:effectLst>
                <a:cs typeface="+mj-cs"/>
              </a:rPr>
              <a:t>خوراک</a:t>
            </a:r>
            <a:r>
              <a:rPr lang="en-US" sz="3200" b="1" dirty="0" smtClean="0">
                <a:solidFill>
                  <a:schemeClr val="bg1">
                    <a:lumMod val="95000"/>
                    <a:lumOff val="5000"/>
                  </a:schemeClr>
                </a:solidFill>
                <a:effectLst>
                  <a:outerShdw blurRad="38100" dist="38100" dir="2700000" algn="tl">
                    <a:srgbClr val="000000">
                      <a:alpha val="43137"/>
                    </a:srgbClr>
                  </a:outerShdw>
                </a:effectLst>
                <a:cs typeface="+mj-cs"/>
              </a:rPr>
              <a:t> </a:t>
            </a:r>
            <a:endParaRPr lang="en-US" sz="3200" b="1" dirty="0">
              <a:effectLst>
                <a:outerShdw blurRad="38100" dist="38100" dir="2700000" algn="tl">
                  <a:srgbClr val="000000">
                    <a:alpha val="43137"/>
                  </a:srgbClr>
                </a:outerShdw>
              </a:effectLst>
              <a:cs typeface="+mj-cs"/>
            </a:endParaRPr>
          </a:p>
        </p:txBody>
      </p:sp>
      <p:grpSp>
        <p:nvGrpSpPr>
          <p:cNvPr id="11" name="Group 10"/>
          <p:cNvGrpSpPr/>
          <p:nvPr/>
        </p:nvGrpSpPr>
        <p:grpSpPr>
          <a:xfrm>
            <a:off x="240779" y="1280160"/>
            <a:ext cx="5080771" cy="4373140"/>
            <a:chOff x="293869" y="1142454"/>
            <a:chExt cx="5416393" cy="4510233"/>
          </a:xfrm>
        </p:grpSpPr>
        <p:pic>
          <p:nvPicPr>
            <p:cNvPr id="7" name="Picture 6"/>
            <p:cNvPicPr>
              <a:picLocks noChangeAspect="1"/>
            </p:cNvPicPr>
            <p:nvPr/>
          </p:nvPicPr>
          <p:blipFill>
            <a:blip r:embed="rId3">
              <a:grayscl/>
              <a:lum bright="-20000" contrast="40000"/>
            </a:blip>
            <a:stretch>
              <a:fillRect/>
            </a:stretch>
          </p:blipFill>
          <p:spPr>
            <a:xfrm>
              <a:off x="293869" y="1142454"/>
              <a:ext cx="5416393" cy="3754666"/>
            </a:xfrm>
            <a:prstGeom prst="rect">
              <a:avLst/>
            </a:prstGeom>
            <a:pattFill prst="pct90">
              <a:fgClr>
                <a:schemeClr val="tx1"/>
              </a:fgClr>
              <a:bgClr>
                <a:schemeClr val="bg1"/>
              </a:bgClr>
            </a:pattFill>
          </p:spPr>
        </p:pic>
        <p:sp>
          <p:nvSpPr>
            <p:cNvPr id="3" name="TextBox 2"/>
            <p:cNvSpPr txBox="1"/>
            <p:nvPr/>
          </p:nvSpPr>
          <p:spPr>
            <a:xfrm>
              <a:off x="1381760" y="5303520"/>
              <a:ext cx="2259754" cy="349167"/>
            </a:xfrm>
            <a:prstGeom prst="rect">
              <a:avLst/>
            </a:prstGeom>
            <a:noFill/>
          </p:spPr>
          <p:txBody>
            <a:bodyPr wrap="square" rtlCol="0">
              <a:spAutoFit/>
            </a:bodyPr>
            <a:lstStyle/>
            <a:p>
              <a:r>
                <a:rPr lang="en-US" sz="1600" b="1" dirty="0" err="1" smtClean="0">
                  <a:solidFill>
                    <a:schemeClr val="bg1">
                      <a:lumMod val="95000"/>
                      <a:lumOff val="5000"/>
                    </a:schemeClr>
                  </a:solidFill>
                </a:rPr>
                <a:t>Zebeli</a:t>
              </a:r>
              <a:r>
                <a:rPr lang="en-US" sz="1600" b="1" dirty="0" smtClean="0">
                  <a:solidFill>
                    <a:schemeClr val="bg1">
                      <a:lumMod val="95000"/>
                      <a:lumOff val="5000"/>
                    </a:schemeClr>
                  </a:solidFill>
                </a:rPr>
                <a:t> et al., 2019</a:t>
              </a:r>
              <a:endParaRPr lang="en-US" sz="1600" b="1" dirty="0">
                <a:solidFill>
                  <a:schemeClr val="bg1">
                    <a:lumMod val="95000"/>
                    <a:lumOff val="5000"/>
                  </a:schemeClr>
                </a:solidFill>
              </a:endParaRPr>
            </a:p>
          </p:txBody>
        </p:sp>
      </p:grpSp>
      <p:grpSp>
        <p:nvGrpSpPr>
          <p:cNvPr id="10" name="Group 9"/>
          <p:cNvGrpSpPr/>
          <p:nvPr/>
        </p:nvGrpSpPr>
        <p:grpSpPr>
          <a:xfrm>
            <a:off x="5168124" y="1877813"/>
            <a:ext cx="5995720" cy="3775487"/>
            <a:chOff x="5168124" y="2184399"/>
            <a:chExt cx="5995720" cy="3775487"/>
          </a:xfrm>
        </p:grpSpPr>
        <p:grpSp>
          <p:nvGrpSpPr>
            <p:cNvPr id="8" name="Group 7"/>
            <p:cNvGrpSpPr/>
            <p:nvPr/>
          </p:nvGrpSpPr>
          <p:grpSpPr>
            <a:xfrm>
              <a:off x="5168124" y="2184399"/>
              <a:ext cx="5995720" cy="2712721"/>
              <a:chOff x="5168124" y="2184399"/>
              <a:chExt cx="5995720" cy="2712721"/>
            </a:xfrm>
          </p:grpSpPr>
          <p:pic>
            <p:nvPicPr>
              <p:cNvPr id="4" name="Picture 3"/>
              <p:cNvPicPr>
                <a:picLocks noChangeAspect="1"/>
              </p:cNvPicPr>
              <p:nvPr/>
            </p:nvPicPr>
            <p:blipFill>
              <a:blip r:embed="rId4">
                <a:lum bright="-20000" contrast="40000"/>
              </a:blip>
              <a:stretch>
                <a:fillRect/>
              </a:stretch>
            </p:blipFill>
            <p:spPr>
              <a:xfrm>
                <a:off x="5168124" y="2184399"/>
                <a:ext cx="5995720" cy="2386921"/>
              </a:xfrm>
              <a:prstGeom prst="rect">
                <a:avLst/>
              </a:prstGeom>
            </p:spPr>
          </p:pic>
          <p:pic>
            <p:nvPicPr>
              <p:cNvPr id="5" name="Picture 4"/>
              <p:cNvPicPr>
                <a:picLocks noChangeAspect="1"/>
              </p:cNvPicPr>
              <p:nvPr/>
            </p:nvPicPr>
            <p:blipFill>
              <a:blip r:embed="rId5">
                <a:lum bright="-20000" contrast="40000"/>
              </a:blip>
              <a:stretch>
                <a:fillRect/>
              </a:stretch>
            </p:blipFill>
            <p:spPr>
              <a:xfrm>
                <a:off x="5825420" y="4504687"/>
                <a:ext cx="2515940" cy="392433"/>
              </a:xfrm>
              <a:prstGeom prst="rect">
                <a:avLst/>
              </a:prstGeom>
            </p:spPr>
          </p:pic>
          <p:pic>
            <p:nvPicPr>
              <p:cNvPr id="6" name="Picture 5"/>
              <p:cNvPicPr>
                <a:picLocks noChangeAspect="1"/>
              </p:cNvPicPr>
              <p:nvPr/>
            </p:nvPicPr>
            <p:blipFill>
              <a:blip r:embed="rId5">
                <a:lum bright="-20000" contrast="40000"/>
              </a:blip>
              <a:stretch>
                <a:fillRect/>
              </a:stretch>
            </p:blipFill>
            <p:spPr>
              <a:xfrm>
                <a:off x="8792140" y="4504686"/>
                <a:ext cx="2371704" cy="392433"/>
              </a:xfrm>
              <a:prstGeom prst="rect">
                <a:avLst/>
              </a:prstGeom>
            </p:spPr>
          </p:pic>
        </p:grpSp>
        <p:sp>
          <p:nvSpPr>
            <p:cNvPr id="9" name="TextBox 8"/>
            <p:cNvSpPr txBox="1"/>
            <p:nvPr/>
          </p:nvSpPr>
          <p:spPr>
            <a:xfrm>
              <a:off x="5825420" y="5621332"/>
              <a:ext cx="2515940" cy="338554"/>
            </a:xfrm>
            <a:prstGeom prst="rect">
              <a:avLst/>
            </a:prstGeom>
            <a:noFill/>
          </p:spPr>
          <p:txBody>
            <a:bodyPr wrap="square" rtlCol="0">
              <a:spAutoFit/>
            </a:bodyPr>
            <a:lstStyle/>
            <a:p>
              <a:r>
                <a:rPr lang="en-US" sz="1600" b="1" dirty="0" smtClean="0">
                  <a:solidFill>
                    <a:schemeClr val="bg1">
                      <a:lumMod val="95000"/>
                      <a:lumOff val="5000"/>
                    </a:schemeClr>
                  </a:solidFill>
                </a:rPr>
                <a:t>Arshad et al., 2019</a:t>
              </a:r>
              <a:endParaRPr lang="en-US" sz="1600" b="1" dirty="0">
                <a:solidFill>
                  <a:schemeClr val="bg1">
                    <a:lumMod val="95000"/>
                    <a:lumOff val="5000"/>
                  </a:schemeClr>
                </a:solidFill>
              </a:endParaRPr>
            </a:p>
          </p:txBody>
        </p:sp>
      </p:grpSp>
      <p:pic>
        <p:nvPicPr>
          <p:cNvPr id="14" name="Picture 13"/>
          <p:cNvPicPr>
            <a:picLocks noChangeAspect="1"/>
          </p:cNvPicPr>
          <p:nvPr/>
        </p:nvPicPr>
        <p:blipFill>
          <a:blip r:embed="rId6"/>
          <a:stretch>
            <a:fillRect/>
          </a:stretch>
        </p:blipFill>
        <p:spPr>
          <a:xfrm>
            <a:off x="3561170" y="391630"/>
            <a:ext cx="3495675" cy="1304925"/>
          </a:xfrm>
          <a:prstGeom prst="rect">
            <a:avLst/>
          </a:prstGeom>
        </p:spPr>
      </p:pic>
    </p:spTree>
    <p:extLst>
      <p:ext uri="{BB962C8B-B14F-4D97-AF65-F5344CB8AC3E}">
        <p14:creationId xmlns:p14="http://schemas.microsoft.com/office/powerpoint/2010/main" val="38583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950720" y="554318"/>
            <a:ext cx="8130594" cy="705522"/>
          </a:xfrm>
        </p:spPr>
        <p:txBody>
          <a:bodyPr/>
          <a:lstStyle/>
          <a:p>
            <a:pPr algn="r" rtl="1"/>
            <a:r>
              <a:rPr lang="fa-IR" sz="3200" dirty="0" smtClean="0">
                <a:solidFill>
                  <a:schemeClr val="bg1">
                    <a:lumMod val="95000"/>
                    <a:lumOff val="5000"/>
                  </a:schemeClr>
                </a:solidFill>
              </a:rPr>
              <a:t>بهبود نشانگرهای سلامت متابولیکی</a:t>
            </a:r>
            <a:endParaRPr lang="en-US" sz="3200" dirty="0">
              <a:solidFill>
                <a:schemeClr val="bg1">
                  <a:lumMod val="95000"/>
                  <a:lumOff val="5000"/>
                </a:schemeClr>
              </a:solidFill>
            </a:endParaRPr>
          </a:p>
        </p:txBody>
      </p:sp>
      <p:grpSp>
        <p:nvGrpSpPr>
          <p:cNvPr id="9" name="Group 8"/>
          <p:cNvGrpSpPr/>
          <p:nvPr/>
        </p:nvGrpSpPr>
        <p:grpSpPr>
          <a:xfrm>
            <a:off x="1198880" y="1727200"/>
            <a:ext cx="8882433" cy="3881120"/>
            <a:chOff x="1408825" y="2600960"/>
            <a:chExt cx="8110475" cy="3088640"/>
          </a:xfrm>
        </p:grpSpPr>
        <p:pic>
          <p:nvPicPr>
            <p:cNvPr id="6" name="Picture 5"/>
            <p:cNvPicPr>
              <a:picLocks noChangeAspect="1"/>
            </p:cNvPicPr>
            <p:nvPr/>
          </p:nvPicPr>
          <p:blipFill>
            <a:blip r:embed="rId3">
              <a:lum bright="-20000" contrast="40000"/>
            </a:blip>
            <a:stretch>
              <a:fillRect/>
            </a:stretch>
          </p:blipFill>
          <p:spPr>
            <a:xfrm>
              <a:off x="1408825" y="2600960"/>
              <a:ext cx="8110475" cy="3088640"/>
            </a:xfrm>
            <a:prstGeom prst="rect">
              <a:avLst/>
            </a:prstGeom>
          </p:spPr>
        </p:pic>
        <p:pic>
          <p:nvPicPr>
            <p:cNvPr id="7" name="Picture 6"/>
            <p:cNvPicPr>
              <a:picLocks noChangeAspect="1"/>
            </p:cNvPicPr>
            <p:nvPr/>
          </p:nvPicPr>
          <p:blipFill>
            <a:blip r:embed="rId4">
              <a:biLevel thresh="75000"/>
              <a:lum bright="-20000" contrast="40000"/>
            </a:blip>
            <a:stretch>
              <a:fillRect/>
            </a:stretch>
          </p:blipFill>
          <p:spPr>
            <a:xfrm>
              <a:off x="6237181" y="5193780"/>
              <a:ext cx="2371704" cy="392433"/>
            </a:xfrm>
            <a:prstGeom prst="rect">
              <a:avLst/>
            </a:prstGeom>
          </p:spPr>
        </p:pic>
        <p:pic>
          <p:nvPicPr>
            <p:cNvPr id="8" name="Picture 7"/>
            <p:cNvPicPr>
              <a:picLocks noChangeAspect="1"/>
            </p:cNvPicPr>
            <p:nvPr/>
          </p:nvPicPr>
          <p:blipFill>
            <a:blip r:embed="rId4">
              <a:biLevel thresh="75000"/>
            </a:blip>
            <a:stretch>
              <a:fillRect/>
            </a:stretch>
          </p:blipFill>
          <p:spPr>
            <a:xfrm>
              <a:off x="2259260" y="5193780"/>
              <a:ext cx="2371704" cy="392433"/>
            </a:xfrm>
            <a:prstGeom prst="rect">
              <a:avLst/>
            </a:prstGeom>
          </p:spPr>
        </p:pic>
      </p:grpSp>
    </p:spTree>
    <p:extLst>
      <p:ext uri="{BB962C8B-B14F-4D97-AF65-F5344CB8AC3E}">
        <p14:creationId xmlns:p14="http://schemas.microsoft.com/office/powerpoint/2010/main" val="329566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20000" contrast="40000"/>
          </a:blip>
          <a:stretch>
            <a:fillRect/>
          </a:stretch>
        </p:blipFill>
        <p:spPr>
          <a:xfrm>
            <a:off x="738218" y="1051571"/>
            <a:ext cx="6241702" cy="4841229"/>
          </a:xfrm>
          <a:prstGeom prst="rect">
            <a:avLst/>
          </a:prstGeom>
        </p:spPr>
      </p:pic>
      <p:pic>
        <p:nvPicPr>
          <p:cNvPr id="16" name="Picture 15"/>
          <p:cNvPicPr>
            <a:picLocks noChangeAspect="1"/>
          </p:cNvPicPr>
          <p:nvPr/>
        </p:nvPicPr>
        <p:blipFill>
          <a:blip r:embed="rId3">
            <a:lum bright="-20000" contrast="40000"/>
          </a:blip>
          <a:stretch>
            <a:fillRect/>
          </a:stretch>
        </p:blipFill>
        <p:spPr>
          <a:xfrm>
            <a:off x="5978654" y="3020898"/>
            <a:ext cx="5130456" cy="902573"/>
          </a:xfrm>
          <a:prstGeom prst="rect">
            <a:avLst/>
          </a:prstGeom>
        </p:spPr>
      </p:pic>
      <p:sp>
        <p:nvSpPr>
          <p:cNvPr id="17" name="TextBox 16"/>
          <p:cNvSpPr txBox="1"/>
          <p:nvPr/>
        </p:nvSpPr>
        <p:spPr>
          <a:xfrm>
            <a:off x="8125428" y="2673752"/>
            <a:ext cx="2916820" cy="369332"/>
          </a:xfrm>
          <a:prstGeom prst="rect">
            <a:avLst/>
          </a:prstGeom>
          <a:noFill/>
        </p:spPr>
        <p:txBody>
          <a:bodyPr wrap="square" rtlCol="0">
            <a:spAutoFit/>
          </a:bodyPr>
          <a:lstStyle/>
          <a:p>
            <a:r>
              <a:rPr lang="en-US" dirty="0" smtClean="0">
                <a:solidFill>
                  <a:schemeClr val="bg1">
                    <a:lumMod val="95000"/>
                    <a:lumOff val="5000"/>
                  </a:schemeClr>
                </a:solidFill>
              </a:rPr>
              <a:t>-RPC			+RPC</a:t>
            </a:r>
            <a:endParaRPr lang="en-US" dirty="0">
              <a:solidFill>
                <a:schemeClr val="bg1">
                  <a:lumMod val="95000"/>
                  <a:lumOff val="5000"/>
                </a:schemeClr>
              </a:solidFill>
            </a:endParaRPr>
          </a:p>
        </p:txBody>
      </p:sp>
      <p:cxnSp>
        <p:nvCxnSpPr>
          <p:cNvPr id="19" name="Straight Connector 18"/>
          <p:cNvCxnSpPr/>
          <p:nvPr/>
        </p:nvCxnSpPr>
        <p:spPr>
          <a:xfrm flipH="1">
            <a:off x="6215605" y="3020898"/>
            <a:ext cx="48935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148743" y="3923471"/>
            <a:ext cx="489350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554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21" y="443453"/>
            <a:ext cx="4655874" cy="609001"/>
          </a:xfrm>
          <a:noFill/>
        </p:spPr>
        <p:txBody>
          <a:bodyPr>
            <a:normAutofit fontScale="92500"/>
          </a:bodyPr>
          <a:lstStyle/>
          <a:p>
            <a:pPr marL="0" indent="0" algn="r" rtl="1">
              <a:spcAft>
                <a:spcPts val="2400"/>
              </a:spcAft>
              <a:buNone/>
            </a:pPr>
            <a:r>
              <a:rPr lang="fa-IR" sz="2800" b="1" dirty="0" smtClean="0">
                <a:solidFill>
                  <a:schemeClr val="bg1">
                    <a:lumMod val="85000"/>
                    <a:lumOff val="15000"/>
                  </a:schemeClr>
                </a:solidFill>
              </a:rPr>
              <a:t>کاهش تجمع تری گلیسیری</a:t>
            </a:r>
            <a:r>
              <a:rPr lang="fa-IR" sz="2800" b="1" dirty="0">
                <a:solidFill>
                  <a:schemeClr val="bg1">
                    <a:lumMod val="85000"/>
                    <a:lumOff val="15000"/>
                  </a:schemeClr>
                </a:solidFill>
              </a:rPr>
              <a:t>د</a:t>
            </a:r>
            <a:r>
              <a:rPr lang="fa-IR" sz="2800" b="1" dirty="0" smtClean="0">
                <a:solidFill>
                  <a:schemeClr val="bg1">
                    <a:lumMod val="85000"/>
                    <a:lumOff val="15000"/>
                  </a:schemeClr>
                </a:solidFill>
              </a:rPr>
              <a:t>ها در کبد</a:t>
            </a:r>
          </a:p>
        </p:txBody>
      </p:sp>
      <p:pic>
        <p:nvPicPr>
          <p:cNvPr id="5" name="Picture 4"/>
          <p:cNvPicPr>
            <a:picLocks noChangeAspect="1"/>
          </p:cNvPicPr>
          <p:nvPr/>
        </p:nvPicPr>
        <p:blipFill>
          <a:blip r:embed="rId3">
            <a:lum bright="-20000" contrast="40000"/>
          </a:blip>
          <a:stretch>
            <a:fillRect/>
          </a:stretch>
        </p:blipFill>
        <p:spPr>
          <a:xfrm>
            <a:off x="920154" y="3209608"/>
            <a:ext cx="4748849" cy="2876231"/>
          </a:xfrm>
          <a:prstGeom prst="rect">
            <a:avLst/>
          </a:prstGeom>
        </p:spPr>
      </p:pic>
      <p:pic>
        <p:nvPicPr>
          <p:cNvPr id="6" name="Picture 5"/>
          <p:cNvPicPr>
            <a:picLocks noChangeAspect="1"/>
          </p:cNvPicPr>
          <p:nvPr/>
        </p:nvPicPr>
        <p:blipFill>
          <a:blip r:embed="rId4">
            <a:lum bright="-20000" contrast="40000"/>
          </a:blip>
          <a:stretch>
            <a:fillRect/>
          </a:stretch>
        </p:blipFill>
        <p:spPr>
          <a:xfrm>
            <a:off x="6126421" y="3571241"/>
            <a:ext cx="5077519" cy="2685649"/>
          </a:xfrm>
          <a:prstGeom prst="rect">
            <a:avLst/>
          </a:prstGeom>
        </p:spPr>
      </p:pic>
      <p:sp>
        <p:nvSpPr>
          <p:cNvPr id="7" name="TextBox 6"/>
          <p:cNvSpPr txBox="1"/>
          <p:nvPr/>
        </p:nvSpPr>
        <p:spPr>
          <a:xfrm>
            <a:off x="1475938" y="6256890"/>
            <a:ext cx="2273102" cy="369332"/>
          </a:xfrm>
          <a:prstGeom prst="rect">
            <a:avLst/>
          </a:prstGeom>
          <a:noFill/>
        </p:spPr>
        <p:txBody>
          <a:bodyPr wrap="square" rtlCol="0">
            <a:spAutoFit/>
          </a:bodyPr>
          <a:lstStyle/>
          <a:p>
            <a:r>
              <a:rPr lang="en-US" dirty="0" err="1" smtClean="0">
                <a:solidFill>
                  <a:schemeClr val="bg1"/>
                </a:solidFill>
              </a:rPr>
              <a:t>Zenobi</a:t>
            </a:r>
            <a:r>
              <a:rPr lang="en-US" dirty="0" smtClean="0">
                <a:solidFill>
                  <a:schemeClr val="bg1"/>
                </a:solidFill>
              </a:rPr>
              <a:t> et al., 2018</a:t>
            </a:r>
            <a:endParaRPr lang="en-US" dirty="0">
              <a:solidFill>
                <a:schemeClr val="bg1"/>
              </a:solidFill>
            </a:endParaRPr>
          </a:p>
        </p:txBody>
      </p:sp>
      <p:sp>
        <p:nvSpPr>
          <p:cNvPr id="8" name="TextBox 7"/>
          <p:cNvSpPr txBox="1"/>
          <p:nvPr/>
        </p:nvSpPr>
        <p:spPr>
          <a:xfrm>
            <a:off x="751840" y="1223505"/>
            <a:ext cx="10203234" cy="1661993"/>
          </a:xfrm>
          <a:prstGeom prst="rect">
            <a:avLst/>
          </a:prstGeom>
          <a:noFill/>
        </p:spPr>
        <p:txBody>
          <a:bodyPr wrap="square" rtlCol="0">
            <a:spAutoFit/>
          </a:bodyPr>
          <a:lstStyle/>
          <a:p>
            <a:pPr marL="285750" indent="-285750" algn="r" rtl="1">
              <a:spcBef>
                <a:spcPts val="600"/>
              </a:spcBef>
              <a:spcAft>
                <a:spcPts val="1200"/>
              </a:spcAft>
              <a:buFont typeface="Wingdings" panose="05000000000000000000" pitchFamily="2" charset="2"/>
              <a:buChar char="§"/>
            </a:pPr>
            <a:r>
              <a:rPr lang="fa-IR" sz="2400" dirty="0" smtClean="0">
                <a:solidFill>
                  <a:srgbClr val="002060"/>
                </a:solidFill>
              </a:rPr>
              <a:t>تکرارپذیری 100% نیست</a:t>
            </a:r>
          </a:p>
          <a:p>
            <a:pPr marL="285750" indent="-285750" algn="r" rtl="1">
              <a:spcBef>
                <a:spcPts val="600"/>
              </a:spcBef>
              <a:spcAft>
                <a:spcPts val="1200"/>
              </a:spcAft>
              <a:buFont typeface="Wingdings" panose="05000000000000000000" pitchFamily="2" charset="2"/>
              <a:buChar char="§"/>
            </a:pPr>
            <a:r>
              <a:rPr lang="fa-IR" sz="2400" dirty="0" smtClean="0">
                <a:solidFill>
                  <a:srgbClr val="002060"/>
                </a:solidFill>
              </a:rPr>
              <a:t>حتی </a:t>
            </a:r>
            <a:r>
              <a:rPr lang="fa-IR" sz="2400" dirty="0">
                <a:solidFill>
                  <a:srgbClr val="002060"/>
                </a:solidFill>
              </a:rPr>
              <a:t>بدون اثر بر مصرف خوراک تولید شیر را افزایش داده اما لزوماً سلامت متابولیکی را بهبود نداده </a:t>
            </a:r>
            <a:r>
              <a:rPr lang="fa-IR" sz="2400" dirty="0" smtClean="0">
                <a:solidFill>
                  <a:srgbClr val="002060"/>
                </a:solidFill>
              </a:rPr>
              <a:t>است</a:t>
            </a:r>
          </a:p>
          <a:p>
            <a:pPr marL="285750" indent="-285750" algn="r" rtl="1">
              <a:spcBef>
                <a:spcPts val="600"/>
              </a:spcBef>
              <a:spcAft>
                <a:spcPts val="1200"/>
              </a:spcAft>
              <a:buFont typeface="Wingdings" panose="05000000000000000000" pitchFamily="2" charset="2"/>
              <a:buChar char="§"/>
            </a:pPr>
            <a:r>
              <a:rPr lang="fa-IR" sz="2400" dirty="0" smtClean="0">
                <a:solidFill>
                  <a:srgbClr val="002060"/>
                </a:solidFill>
              </a:rPr>
              <a:t>تجمع تری گلیسیرید بازدهی صدور آنها را نشان نمی دهد </a:t>
            </a:r>
            <a:endParaRPr lang="fa-IR" sz="2400" dirty="0">
              <a:solidFill>
                <a:srgbClr val="002060"/>
              </a:solidFill>
            </a:endParaRPr>
          </a:p>
        </p:txBody>
      </p:sp>
    </p:spTree>
    <p:extLst>
      <p:ext uri="{BB962C8B-B14F-4D97-AF65-F5344CB8AC3E}">
        <p14:creationId xmlns:p14="http://schemas.microsoft.com/office/powerpoint/2010/main" val="406183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5638800" y="1150203"/>
            <a:ext cx="5161280" cy="4632745"/>
            <a:chOff x="1127760" y="926683"/>
            <a:chExt cx="5161280" cy="4632745"/>
          </a:xfrm>
        </p:grpSpPr>
        <p:grpSp>
          <p:nvGrpSpPr>
            <p:cNvPr id="4" name="Group 3"/>
            <p:cNvGrpSpPr/>
            <p:nvPr/>
          </p:nvGrpSpPr>
          <p:grpSpPr>
            <a:xfrm>
              <a:off x="1127760" y="1757680"/>
              <a:ext cx="5161280" cy="3801748"/>
              <a:chOff x="5386500" y="2396450"/>
              <a:chExt cx="3260060" cy="2116567"/>
            </a:xfrm>
          </p:grpSpPr>
          <p:pic>
            <p:nvPicPr>
              <p:cNvPr id="5" name="Picture 4"/>
              <p:cNvPicPr>
                <a:picLocks noChangeAspect="1"/>
              </p:cNvPicPr>
              <p:nvPr/>
            </p:nvPicPr>
            <p:blipFill>
              <a:blip r:embed="rId3"/>
              <a:stretch>
                <a:fillRect/>
              </a:stretch>
            </p:blipFill>
            <p:spPr>
              <a:xfrm>
                <a:off x="5386500" y="2396450"/>
                <a:ext cx="1419000" cy="2065100"/>
              </a:xfrm>
              <a:prstGeom prst="rect">
                <a:avLst/>
              </a:prstGeom>
            </p:spPr>
          </p:pic>
          <p:pic>
            <p:nvPicPr>
              <p:cNvPr id="6" name="Picture 5"/>
              <p:cNvPicPr>
                <a:picLocks noChangeAspect="1"/>
              </p:cNvPicPr>
              <p:nvPr/>
            </p:nvPicPr>
            <p:blipFill>
              <a:blip r:embed="rId4"/>
              <a:stretch>
                <a:fillRect/>
              </a:stretch>
            </p:blipFill>
            <p:spPr>
              <a:xfrm>
                <a:off x="6763160" y="2396450"/>
                <a:ext cx="1883400" cy="2116567"/>
              </a:xfrm>
              <a:prstGeom prst="rect">
                <a:avLst/>
              </a:prstGeom>
            </p:spPr>
          </p:pic>
        </p:grpSp>
        <p:sp>
          <p:nvSpPr>
            <p:cNvPr id="7" name="TextBox 6"/>
            <p:cNvSpPr txBox="1"/>
            <p:nvPr/>
          </p:nvSpPr>
          <p:spPr>
            <a:xfrm>
              <a:off x="1525180" y="926683"/>
              <a:ext cx="4570820" cy="830997"/>
            </a:xfrm>
            <a:prstGeom prst="rect">
              <a:avLst/>
            </a:prstGeom>
            <a:noFill/>
          </p:spPr>
          <p:txBody>
            <a:bodyPr wrap="square" rtlCol="0">
              <a:spAutoFit/>
            </a:bodyPr>
            <a:lstStyle/>
            <a:p>
              <a:pPr algn="ctr" rtl="1"/>
              <a:r>
                <a:rPr lang="fa-IR" sz="2400" b="1" dirty="0" smtClean="0">
                  <a:solidFill>
                    <a:srgbClr val="0070C0"/>
                  </a:solidFill>
                </a:rPr>
                <a:t>تمایل معنی دار به کاهش جفت ماندگی، و ورم پستان در گاوهای زایش دوم و بیشتر</a:t>
              </a:r>
              <a:endParaRPr lang="en-US" sz="2400" b="1" dirty="0">
                <a:solidFill>
                  <a:srgbClr val="0070C0"/>
                </a:solidFill>
              </a:endParaRPr>
            </a:p>
          </p:txBody>
        </p:sp>
      </p:grpSp>
      <p:sp>
        <p:nvSpPr>
          <p:cNvPr id="8" name="TextBox 7"/>
          <p:cNvSpPr txBox="1"/>
          <p:nvPr/>
        </p:nvSpPr>
        <p:spPr>
          <a:xfrm>
            <a:off x="162560" y="1442720"/>
            <a:ext cx="5238070" cy="4431983"/>
          </a:xfrm>
          <a:prstGeom prst="rect">
            <a:avLst/>
          </a:prstGeom>
          <a:noFill/>
          <a:ln w="19050">
            <a:solidFill>
              <a:srgbClr val="0070C0"/>
            </a:solidFill>
          </a:ln>
        </p:spPr>
        <p:txBody>
          <a:bodyPr wrap="square" rtlCol="0">
            <a:spAutoFit/>
          </a:bodyPr>
          <a:lstStyle/>
          <a:p>
            <a:pPr algn="r" rtl="1">
              <a:spcBef>
                <a:spcPts val="1800"/>
              </a:spcBef>
            </a:pPr>
            <a:r>
              <a:rPr lang="fa-IR" sz="2400" b="1" dirty="0" smtClean="0">
                <a:solidFill>
                  <a:srgbClr val="0070C0"/>
                </a:solidFill>
              </a:rPr>
              <a:t>عدم یکنواختی پاسخ ها</a:t>
            </a:r>
          </a:p>
          <a:p>
            <a:pPr algn="r" rtl="1">
              <a:spcBef>
                <a:spcPts val="1800"/>
              </a:spcBef>
            </a:pPr>
            <a:endParaRPr lang="fa-IR" sz="2400" dirty="0">
              <a:solidFill>
                <a:schemeClr val="bg1"/>
              </a:solidFill>
            </a:endParaRPr>
          </a:p>
          <a:p>
            <a:pPr marL="342900" indent="-342900" algn="r" rtl="1">
              <a:spcBef>
                <a:spcPts val="1800"/>
              </a:spcBef>
              <a:buClr>
                <a:srgbClr val="CC0099"/>
              </a:buClr>
              <a:buSzPct val="70000"/>
              <a:buFont typeface="Wingdings" panose="05000000000000000000" pitchFamily="2" charset="2"/>
              <a:buChar char="q"/>
            </a:pPr>
            <a:r>
              <a:rPr lang="fa-IR" sz="2400" dirty="0" smtClean="0">
                <a:solidFill>
                  <a:schemeClr val="bg1"/>
                </a:solidFill>
              </a:rPr>
              <a:t>	</a:t>
            </a:r>
            <a:r>
              <a:rPr lang="fa-IR" sz="2400" dirty="0" smtClean="0">
                <a:solidFill>
                  <a:srgbClr val="002060"/>
                </a:solidFill>
              </a:rPr>
              <a:t>جیره های متفاوت</a:t>
            </a:r>
          </a:p>
          <a:p>
            <a:pPr marL="342900" indent="-342900" algn="r" rtl="1">
              <a:spcBef>
                <a:spcPts val="1800"/>
              </a:spcBef>
              <a:buClr>
                <a:srgbClr val="CC0099"/>
              </a:buClr>
              <a:buSzPct val="70000"/>
              <a:buFont typeface="Wingdings" panose="05000000000000000000" pitchFamily="2" charset="2"/>
              <a:buChar char="q"/>
            </a:pPr>
            <a:r>
              <a:rPr lang="fa-IR" sz="2400" dirty="0">
                <a:solidFill>
                  <a:srgbClr val="002060"/>
                </a:solidFill>
              </a:rPr>
              <a:t>	</a:t>
            </a:r>
            <a:r>
              <a:rPr lang="fa-IR" sz="2400" dirty="0" smtClean="0">
                <a:solidFill>
                  <a:srgbClr val="002060"/>
                </a:solidFill>
              </a:rPr>
              <a:t>شرایط فیریولوژیکی و محیطی متفاوت</a:t>
            </a:r>
          </a:p>
          <a:p>
            <a:pPr marL="342900" indent="-342900" algn="r" rtl="1">
              <a:spcBef>
                <a:spcPts val="1800"/>
              </a:spcBef>
              <a:buClr>
                <a:srgbClr val="CC0099"/>
              </a:buClr>
              <a:buSzPct val="70000"/>
              <a:buFont typeface="Wingdings" panose="05000000000000000000" pitchFamily="2" charset="2"/>
              <a:buChar char="q"/>
            </a:pPr>
            <a:r>
              <a:rPr lang="fa-IR" sz="2400" dirty="0" smtClean="0">
                <a:solidFill>
                  <a:srgbClr val="002060"/>
                </a:solidFill>
              </a:rPr>
              <a:t>	تفاوت طراحی آزمایشات</a:t>
            </a:r>
          </a:p>
          <a:p>
            <a:pPr marL="342900" indent="-342900" algn="r" rtl="1">
              <a:spcBef>
                <a:spcPts val="1800"/>
              </a:spcBef>
              <a:buClr>
                <a:srgbClr val="CC0099"/>
              </a:buClr>
              <a:buSzPct val="70000"/>
              <a:buFont typeface="Wingdings" panose="05000000000000000000" pitchFamily="2" charset="2"/>
              <a:buChar char="q"/>
            </a:pPr>
            <a:r>
              <a:rPr lang="fa-IR" sz="2400" dirty="0">
                <a:solidFill>
                  <a:srgbClr val="002060"/>
                </a:solidFill>
              </a:rPr>
              <a:t>	</a:t>
            </a:r>
            <a:r>
              <a:rPr lang="fa-IR" sz="2400" dirty="0" smtClean="0">
                <a:solidFill>
                  <a:srgbClr val="002060"/>
                </a:solidFill>
              </a:rPr>
              <a:t>مصرف کوتاه مدت کولین یا صرفاً یک نیمه دوره انتقال</a:t>
            </a:r>
          </a:p>
          <a:p>
            <a:pPr marL="342900" indent="-342900" algn="r" rtl="1">
              <a:spcBef>
                <a:spcPts val="1800"/>
              </a:spcBef>
              <a:buClr>
                <a:srgbClr val="CC0099"/>
              </a:buClr>
              <a:buSzPct val="70000"/>
              <a:buFont typeface="Wingdings" panose="05000000000000000000" pitchFamily="2" charset="2"/>
              <a:buChar char="q"/>
            </a:pPr>
            <a:r>
              <a:rPr lang="fa-IR" sz="2400" dirty="0">
                <a:solidFill>
                  <a:srgbClr val="002060"/>
                </a:solidFill>
              </a:rPr>
              <a:t>	</a:t>
            </a:r>
            <a:r>
              <a:rPr lang="fa-IR" sz="2400" dirty="0" smtClean="0">
                <a:solidFill>
                  <a:srgbClr val="002060"/>
                </a:solidFill>
              </a:rPr>
              <a:t>پایین بودن نرخ عوارض متابولیکی در گله های مورد استفاده</a:t>
            </a:r>
          </a:p>
        </p:txBody>
      </p:sp>
    </p:spTree>
    <p:extLst>
      <p:ext uri="{BB962C8B-B14F-4D97-AF65-F5344CB8AC3E}">
        <p14:creationId xmlns:p14="http://schemas.microsoft.com/office/powerpoint/2010/main" val="318410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741680" y="294640"/>
            <a:ext cx="5523820" cy="6085839"/>
            <a:chOff x="741680" y="294640"/>
            <a:chExt cx="5523820" cy="6085839"/>
          </a:xfrm>
        </p:grpSpPr>
        <p:pic>
          <p:nvPicPr>
            <p:cNvPr id="6" name="Picture 5"/>
            <p:cNvPicPr>
              <a:picLocks noChangeAspect="1"/>
            </p:cNvPicPr>
            <p:nvPr/>
          </p:nvPicPr>
          <p:blipFill>
            <a:blip r:embed="rId3">
              <a:lum bright="-20000" contrast="40000"/>
            </a:blip>
            <a:stretch>
              <a:fillRect/>
            </a:stretch>
          </p:blipFill>
          <p:spPr>
            <a:xfrm>
              <a:off x="741680" y="1651712"/>
              <a:ext cx="5523820" cy="4728767"/>
            </a:xfrm>
            <a:prstGeom prst="rect">
              <a:avLst/>
            </a:prstGeom>
          </p:spPr>
        </p:pic>
        <p:sp>
          <p:nvSpPr>
            <p:cNvPr id="10" name="Down Arrow Callout 9"/>
            <p:cNvSpPr/>
            <p:nvPr/>
          </p:nvSpPr>
          <p:spPr>
            <a:xfrm>
              <a:off x="3810000" y="294640"/>
              <a:ext cx="2235200" cy="1357072"/>
            </a:xfrm>
            <a:prstGeom prst="downArrowCallout">
              <a:avLst>
                <a:gd name="adj1" fmla="val 25000"/>
                <a:gd name="adj2" fmla="val 25000"/>
                <a:gd name="adj3" fmla="val 19011"/>
                <a:gd name="adj4" fmla="val 56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From endogenous choline synthesis</a:t>
              </a:r>
            </a:p>
            <a:p>
              <a:pPr algn="ctr"/>
              <a:endParaRPr lang="en-US" dirty="0"/>
            </a:p>
          </p:txBody>
        </p:sp>
        <p:sp>
          <p:nvSpPr>
            <p:cNvPr id="11" name="Down Arrow Callout 10"/>
            <p:cNvSpPr/>
            <p:nvPr/>
          </p:nvSpPr>
          <p:spPr>
            <a:xfrm>
              <a:off x="1330960" y="294640"/>
              <a:ext cx="1889760" cy="1357072"/>
            </a:xfrm>
            <a:prstGeom prst="downArrowCallout">
              <a:avLst>
                <a:gd name="adj1" fmla="val 25000"/>
                <a:gd name="adj2" fmla="val 25000"/>
                <a:gd name="adj3" fmla="val 19011"/>
                <a:gd name="adj4" fmla="val 56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From dietary choline</a:t>
              </a:r>
            </a:p>
            <a:p>
              <a:pPr algn="ctr"/>
              <a:endParaRPr lang="en-US" dirty="0"/>
            </a:p>
          </p:txBody>
        </p:sp>
      </p:grpSp>
      <p:sp>
        <p:nvSpPr>
          <p:cNvPr id="19" name="TextBox 18"/>
          <p:cNvSpPr txBox="1"/>
          <p:nvPr/>
        </p:nvSpPr>
        <p:spPr>
          <a:xfrm>
            <a:off x="6471920" y="973176"/>
            <a:ext cx="5049520" cy="5678478"/>
          </a:xfrm>
          <a:prstGeom prst="rect">
            <a:avLst/>
          </a:prstGeom>
          <a:noFill/>
        </p:spPr>
        <p:txBody>
          <a:bodyPr wrap="square" rtlCol="0">
            <a:spAutoFit/>
          </a:bodyPr>
          <a:lstStyle/>
          <a:p>
            <a:pPr marL="457200" indent="-457200" algn="r" rtl="1">
              <a:spcBef>
                <a:spcPts val="1800"/>
              </a:spcBef>
              <a:spcAft>
                <a:spcPts val="1200"/>
              </a:spcAft>
              <a:buFont typeface="Wingdings" panose="05000000000000000000" pitchFamily="2" charset="2"/>
              <a:buChar char="§"/>
            </a:pPr>
            <a:r>
              <a:rPr lang="fa-IR" sz="2400" dirty="0" smtClean="0">
                <a:solidFill>
                  <a:srgbClr val="002060"/>
                </a:solidFill>
              </a:rPr>
              <a:t>مسیر تولید درون زاد انرژی خواه و به شدت وابسته به  </a:t>
            </a:r>
            <a:r>
              <a:rPr lang="en-US" sz="2400" dirty="0" smtClean="0">
                <a:solidFill>
                  <a:srgbClr val="002060"/>
                </a:solidFill>
              </a:rPr>
              <a:t>SAM</a:t>
            </a:r>
            <a:r>
              <a:rPr lang="fa-IR" sz="2400" dirty="0" smtClean="0">
                <a:solidFill>
                  <a:srgbClr val="002060"/>
                </a:solidFill>
              </a:rPr>
              <a:t> است</a:t>
            </a:r>
          </a:p>
          <a:p>
            <a:pPr marL="457200" indent="-457200" algn="r" rtl="1">
              <a:spcBef>
                <a:spcPts val="1800"/>
              </a:spcBef>
              <a:spcAft>
                <a:spcPts val="1200"/>
              </a:spcAft>
              <a:buFont typeface="Wingdings" panose="05000000000000000000" pitchFamily="2" charset="2"/>
              <a:buChar char="§"/>
            </a:pPr>
            <a:r>
              <a:rPr lang="fa-IR" sz="2400" dirty="0" smtClean="0">
                <a:solidFill>
                  <a:srgbClr val="002060"/>
                </a:solidFill>
              </a:rPr>
              <a:t>موجب تفاوت های فردی و بین گونه ای در وابستگی به </a:t>
            </a:r>
            <a:r>
              <a:rPr lang="en-US" sz="2400" dirty="0" smtClean="0">
                <a:solidFill>
                  <a:srgbClr val="002060"/>
                </a:solidFill>
              </a:rPr>
              <a:t>SAM</a:t>
            </a:r>
            <a:r>
              <a:rPr lang="fa-IR" sz="2400" dirty="0" smtClean="0">
                <a:solidFill>
                  <a:srgbClr val="002060"/>
                </a:solidFill>
              </a:rPr>
              <a:t> و عدم قطعیت در تامین کولین کافی می شود</a:t>
            </a:r>
          </a:p>
          <a:p>
            <a:pPr marL="457200" indent="-457200" algn="r" rtl="1">
              <a:spcBef>
                <a:spcPts val="1800"/>
              </a:spcBef>
              <a:spcAft>
                <a:spcPts val="1200"/>
              </a:spcAft>
              <a:buFont typeface="Wingdings" panose="05000000000000000000" pitchFamily="2" charset="2"/>
              <a:buChar char="§"/>
            </a:pPr>
            <a:r>
              <a:rPr lang="fa-IR" sz="2400" dirty="0" smtClean="0">
                <a:solidFill>
                  <a:srgbClr val="002060"/>
                </a:solidFill>
              </a:rPr>
              <a:t>مکمل متیونین و کولین هر دو تولید کولین از مسیر </a:t>
            </a:r>
            <a:r>
              <a:rPr lang="en-US" sz="2400" dirty="0" smtClean="0">
                <a:solidFill>
                  <a:srgbClr val="002060"/>
                </a:solidFill>
              </a:rPr>
              <a:t>SAM</a:t>
            </a:r>
            <a:r>
              <a:rPr lang="fa-IR" sz="2400" dirty="0" smtClean="0">
                <a:solidFill>
                  <a:srgbClr val="002060"/>
                </a:solidFill>
              </a:rPr>
              <a:t> را کاهش دادند اما عرضه کولین در حضور مقادیر مختلف متیونین همچنان صدور </a:t>
            </a:r>
            <a:r>
              <a:rPr lang="en-US" sz="2400" dirty="0" smtClean="0">
                <a:solidFill>
                  <a:srgbClr val="002060"/>
                </a:solidFill>
              </a:rPr>
              <a:t>VLDL</a:t>
            </a:r>
            <a:r>
              <a:rPr lang="fa-IR" sz="2400" dirty="0" smtClean="0">
                <a:solidFill>
                  <a:srgbClr val="002060"/>
                </a:solidFill>
              </a:rPr>
              <a:t> را از کبد افزایش می دهد</a:t>
            </a:r>
          </a:p>
          <a:p>
            <a:pPr marL="457200" indent="-457200" algn="r" rtl="1">
              <a:spcBef>
                <a:spcPts val="1800"/>
              </a:spcBef>
              <a:spcAft>
                <a:spcPts val="1200"/>
              </a:spcAft>
              <a:buFont typeface="Wingdings" panose="05000000000000000000" pitchFamily="2" charset="2"/>
              <a:buChar char="§"/>
            </a:pPr>
            <a:r>
              <a:rPr lang="fa-IR" sz="2400" dirty="0" smtClean="0">
                <a:solidFill>
                  <a:srgbClr val="002060"/>
                </a:solidFill>
              </a:rPr>
              <a:t>معلوم نیست که در حضور تنها متیونین افزایش سنتز کولین از طریق </a:t>
            </a:r>
            <a:r>
              <a:rPr lang="en-US" sz="2400" dirty="0" smtClean="0">
                <a:solidFill>
                  <a:srgbClr val="002060"/>
                </a:solidFill>
              </a:rPr>
              <a:t>SAM</a:t>
            </a:r>
            <a:r>
              <a:rPr lang="fa-IR" sz="2400" dirty="0" smtClean="0">
                <a:solidFill>
                  <a:srgbClr val="002060"/>
                </a:solidFill>
              </a:rPr>
              <a:t> باعث افزایش صدور </a:t>
            </a:r>
            <a:r>
              <a:rPr lang="en-US" sz="2400" dirty="0" smtClean="0">
                <a:solidFill>
                  <a:srgbClr val="002060"/>
                </a:solidFill>
              </a:rPr>
              <a:t>VLDL </a:t>
            </a:r>
            <a:r>
              <a:rPr lang="fa-IR" sz="2400" dirty="0" smtClean="0">
                <a:solidFill>
                  <a:srgbClr val="002060"/>
                </a:solidFill>
              </a:rPr>
              <a:t> می شود یا خیر</a:t>
            </a:r>
          </a:p>
        </p:txBody>
      </p:sp>
      <p:sp>
        <p:nvSpPr>
          <p:cNvPr id="23" name="TextBox 22"/>
          <p:cNvSpPr txBox="1"/>
          <p:nvPr/>
        </p:nvSpPr>
        <p:spPr>
          <a:xfrm>
            <a:off x="6400800" y="294640"/>
            <a:ext cx="4988560" cy="584775"/>
          </a:xfrm>
          <a:prstGeom prst="rect">
            <a:avLst/>
          </a:prstGeom>
          <a:solidFill>
            <a:schemeClr val="accent4">
              <a:lumMod val="75000"/>
            </a:schemeClr>
          </a:solidFill>
        </p:spPr>
        <p:txBody>
          <a:bodyPr wrap="square" rtlCol="0">
            <a:spAutoFit/>
          </a:bodyPr>
          <a:lstStyle/>
          <a:p>
            <a:pPr algn="r" rtl="1"/>
            <a:r>
              <a:rPr lang="fa-IR" sz="3200" b="1" dirty="0" smtClean="0">
                <a:solidFill>
                  <a:schemeClr val="bg1">
                    <a:lumMod val="85000"/>
                    <a:lumOff val="15000"/>
                  </a:schemeClr>
                </a:solidFill>
              </a:rPr>
              <a:t>افزایش صدور </a:t>
            </a:r>
            <a:r>
              <a:rPr lang="en-US" sz="3200" b="1" dirty="0" smtClean="0">
                <a:solidFill>
                  <a:schemeClr val="bg1">
                    <a:lumMod val="85000"/>
                    <a:lumOff val="15000"/>
                  </a:schemeClr>
                </a:solidFill>
              </a:rPr>
              <a:t>VDLD</a:t>
            </a:r>
            <a:r>
              <a:rPr lang="fa-IR" sz="3200" b="1" dirty="0" smtClean="0">
                <a:solidFill>
                  <a:schemeClr val="bg1">
                    <a:lumMod val="85000"/>
                    <a:lumOff val="15000"/>
                  </a:schemeClr>
                </a:solidFill>
              </a:rPr>
              <a:t> </a:t>
            </a:r>
            <a:endParaRPr lang="en-US" sz="3200" b="1" dirty="0">
              <a:solidFill>
                <a:schemeClr val="bg1">
                  <a:lumMod val="85000"/>
                  <a:lumOff val="15000"/>
                </a:schemeClr>
              </a:solidFill>
            </a:endParaRPr>
          </a:p>
        </p:txBody>
      </p:sp>
    </p:spTree>
    <p:extLst>
      <p:ext uri="{BB962C8B-B14F-4D97-AF65-F5344CB8AC3E}">
        <p14:creationId xmlns:p14="http://schemas.microsoft.com/office/powerpoint/2010/main" val="397911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67313" y="361278"/>
            <a:ext cx="5214674" cy="837602"/>
          </a:xfrm>
          <a:solidFill>
            <a:schemeClr val="accent4">
              <a:lumMod val="75000"/>
            </a:schemeClr>
          </a:solidFill>
        </p:spPr>
        <p:txBody>
          <a:bodyPr/>
          <a:lstStyle/>
          <a:p>
            <a:pPr algn="ctr" rtl="1"/>
            <a:r>
              <a:rPr lang="fa-IR" sz="4400" dirty="0">
                <a:solidFill>
                  <a:schemeClr val="bg1"/>
                </a:solidFill>
              </a:rPr>
              <a:t>بهبود </a:t>
            </a:r>
            <a:r>
              <a:rPr lang="fa-IR" sz="4400" dirty="0" smtClean="0">
                <a:solidFill>
                  <a:schemeClr val="bg1"/>
                </a:solidFill>
              </a:rPr>
              <a:t>گلوکونئوژنز</a:t>
            </a:r>
            <a:endParaRPr lang="en-US" dirty="0"/>
          </a:p>
        </p:txBody>
      </p:sp>
      <p:sp>
        <p:nvSpPr>
          <p:cNvPr id="3" name="Content Placeholder 2"/>
          <p:cNvSpPr>
            <a:spLocks noGrp="1"/>
          </p:cNvSpPr>
          <p:nvPr>
            <p:ph idx="4294967295"/>
          </p:nvPr>
        </p:nvSpPr>
        <p:spPr>
          <a:xfrm>
            <a:off x="782321" y="1375093"/>
            <a:ext cx="10068560" cy="1114107"/>
          </a:xfrm>
        </p:spPr>
        <p:txBody>
          <a:bodyPr>
            <a:normAutofit/>
          </a:bodyPr>
          <a:lstStyle/>
          <a:p>
            <a:pPr algn="r" rtl="1"/>
            <a:r>
              <a:rPr lang="fa-IR" sz="2800" dirty="0" smtClean="0">
                <a:solidFill>
                  <a:schemeClr val="bg1"/>
                </a:solidFill>
                <a:cs typeface="+mn-cs"/>
              </a:rPr>
              <a:t>افزایش نرخ گلوکونئوژنز؟!</a:t>
            </a:r>
          </a:p>
          <a:p>
            <a:pPr algn="r" rtl="1"/>
            <a:r>
              <a:rPr lang="fa-IR" sz="2800" dirty="0" smtClean="0">
                <a:solidFill>
                  <a:schemeClr val="bg1"/>
                </a:solidFill>
                <a:cs typeface="+mn-cs"/>
              </a:rPr>
              <a:t>افزایش ورود کولین به فسفولیپیدهای غشایی در سلولهای پستان و افزایش برداشت چربی از خون</a:t>
            </a:r>
            <a:endParaRPr lang="en-US" sz="2800" dirty="0" smtClean="0">
              <a:solidFill>
                <a:schemeClr val="bg1"/>
              </a:solidFill>
              <a:cs typeface="+mn-cs"/>
            </a:endParaRPr>
          </a:p>
          <a:p>
            <a:pPr marL="0" indent="0" algn="r" rtl="1">
              <a:buNone/>
            </a:pPr>
            <a:endParaRPr lang="en-US" sz="2800" dirty="0">
              <a:solidFill>
                <a:schemeClr val="bg1"/>
              </a:solidFill>
              <a:cs typeface="+mn-cs"/>
            </a:endParaRPr>
          </a:p>
        </p:txBody>
      </p:sp>
      <p:pic>
        <p:nvPicPr>
          <p:cNvPr id="4" name="Picture 3"/>
          <p:cNvPicPr>
            <a:picLocks noChangeAspect="1"/>
          </p:cNvPicPr>
          <p:nvPr/>
        </p:nvPicPr>
        <p:blipFill>
          <a:blip r:embed="rId3"/>
          <a:stretch>
            <a:fillRect/>
          </a:stretch>
        </p:blipFill>
        <p:spPr>
          <a:xfrm>
            <a:off x="245746" y="3200400"/>
            <a:ext cx="5809454" cy="2958147"/>
          </a:xfrm>
          <a:prstGeom prst="rect">
            <a:avLst/>
          </a:prstGeom>
        </p:spPr>
      </p:pic>
      <p:pic>
        <p:nvPicPr>
          <p:cNvPr id="5" name="Picture 4"/>
          <p:cNvPicPr>
            <a:picLocks noChangeAspect="1"/>
          </p:cNvPicPr>
          <p:nvPr/>
        </p:nvPicPr>
        <p:blipFill>
          <a:blip r:embed="rId4">
            <a:lum bright="-20000" contrast="40000"/>
          </a:blip>
          <a:stretch>
            <a:fillRect/>
          </a:stretch>
        </p:blipFill>
        <p:spPr>
          <a:xfrm>
            <a:off x="6482081" y="3463172"/>
            <a:ext cx="5383716" cy="2695375"/>
          </a:xfrm>
          <a:prstGeom prst="rect">
            <a:avLst/>
          </a:prstGeom>
        </p:spPr>
      </p:pic>
    </p:spTree>
    <p:extLst>
      <p:ext uri="{BB962C8B-B14F-4D97-AF65-F5344CB8AC3E}">
        <p14:creationId xmlns:p14="http://schemas.microsoft.com/office/powerpoint/2010/main" val="91385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897120" y="489828"/>
            <a:ext cx="5499154" cy="688732"/>
          </a:xfrm>
          <a:solidFill>
            <a:schemeClr val="accent4">
              <a:lumMod val="75000"/>
            </a:schemeClr>
          </a:solidFill>
        </p:spPr>
        <p:txBody>
          <a:bodyPr/>
          <a:lstStyle/>
          <a:p>
            <a:pPr algn="r" rtl="1"/>
            <a:r>
              <a:rPr lang="fa-IR" sz="3600" dirty="0" smtClean="0">
                <a:solidFill>
                  <a:schemeClr val="bg1">
                    <a:lumMod val="85000"/>
                    <a:lumOff val="15000"/>
                  </a:schemeClr>
                </a:solidFill>
              </a:rPr>
              <a:t>تبدیل به بتائین و بازتولید متیونین</a:t>
            </a:r>
            <a:endParaRPr lang="en-US" sz="3600" dirty="0">
              <a:solidFill>
                <a:schemeClr val="bg1">
                  <a:lumMod val="85000"/>
                  <a:lumOff val="15000"/>
                </a:schemeClr>
              </a:solidFill>
            </a:endParaRPr>
          </a:p>
        </p:txBody>
      </p:sp>
      <p:sp>
        <p:nvSpPr>
          <p:cNvPr id="6" name="Content Placeholder 5"/>
          <p:cNvSpPr>
            <a:spLocks noGrp="1"/>
          </p:cNvSpPr>
          <p:nvPr>
            <p:ph idx="1"/>
          </p:nvPr>
        </p:nvSpPr>
        <p:spPr>
          <a:xfrm>
            <a:off x="5455920" y="1676998"/>
            <a:ext cx="6016333" cy="4195481"/>
          </a:xfrm>
        </p:spPr>
        <p:txBody>
          <a:bodyPr>
            <a:normAutofit fontScale="85000" lnSpcReduction="20000"/>
          </a:bodyPr>
          <a:lstStyle/>
          <a:p>
            <a:pPr algn="r" rtl="1">
              <a:spcAft>
                <a:spcPts val="2400"/>
              </a:spcAft>
            </a:pPr>
            <a:r>
              <a:rPr lang="fa-IR" sz="2800" dirty="0" smtClean="0">
                <a:solidFill>
                  <a:schemeClr val="accent1"/>
                </a:solidFill>
                <a:cs typeface="+mn-cs"/>
              </a:rPr>
              <a:t>کولین</a:t>
            </a:r>
            <a:r>
              <a:rPr lang="fa-IR" sz="2800" dirty="0" smtClean="0">
                <a:solidFill>
                  <a:schemeClr val="bg1">
                    <a:lumMod val="85000"/>
                    <a:lumOff val="15000"/>
                  </a:schemeClr>
                </a:solidFill>
                <a:cs typeface="+mn-cs"/>
              </a:rPr>
              <a:t> از طریق </a:t>
            </a:r>
            <a:r>
              <a:rPr lang="en-US" sz="2800" dirty="0" smtClean="0">
                <a:solidFill>
                  <a:schemeClr val="bg1">
                    <a:lumMod val="85000"/>
                    <a:lumOff val="15000"/>
                  </a:schemeClr>
                </a:solidFill>
                <a:cs typeface="+mn-cs"/>
              </a:rPr>
              <a:t> CDH</a:t>
            </a:r>
            <a:r>
              <a:rPr lang="fa-IR" sz="2800" dirty="0" smtClean="0">
                <a:solidFill>
                  <a:schemeClr val="bg1">
                    <a:lumMod val="85000"/>
                    <a:lumOff val="15000"/>
                  </a:schemeClr>
                </a:solidFill>
                <a:cs typeface="+mn-cs"/>
              </a:rPr>
              <a:t> و  </a:t>
            </a:r>
            <a:r>
              <a:rPr lang="en-US" sz="2800" dirty="0" smtClean="0">
                <a:solidFill>
                  <a:schemeClr val="bg1">
                    <a:lumMod val="85000"/>
                    <a:lumOff val="15000"/>
                  </a:schemeClr>
                </a:solidFill>
                <a:cs typeface="+mn-cs"/>
              </a:rPr>
              <a:t>BAD</a:t>
            </a:r>
            <a:r>
              <a:rPr lang="fa-IR" sz="2800" dirty="0" smtClean="0">
                <a:solidFill>
                  <a:schemeClr val="bg1">
                    <a:lumMod val="85000"/>
                    <a:lumOff val="15000"/>
                  </a:schemeClr>
                </a:solidFill>
                <a:cs typeface="+mn-cs"/>
              </a:rPr>
              <a:t> به </a:t>
            </a:r>
            <a:r>
              <a:rPr lang="fa-IR" sz="2800" dirty="0" smtClean="0">
                <a:solidFill>
                  <a:schemeClr val="accent1"/>
                </a:solidFill>
                <a:cs typeface="+mn-cs"/>
              </a:rPr>
              <a:t>بتائین</a:t>
            </a:r>
            <a:r>
              <a:rPr lang="fa-IR" sz="2800" dirty="0" smtClean="0">
                <a:solidFill>
                  <a:schemeClr val="bg1">
                    <a:lumMod val="85000"/>
                    <a:lumOff val="15000"/>
                  </a:schemeClr>
                </a:solidFill>
                <a:cs typeface="+mn-cs"/>
              </a:rPr>
              <a:t> تبدیل می شود</a:t>
            </a:r>
          </a:p>
          <a:p>
            <a:pPr algn="r" rtl="1">
              <a:spcAft>
                <a:spcPts val="2400"/>
              </a:spcAft>
            </a:pPr>
            <a:r>
              <a:rPr lang="fa-IR" sz="2800" dirty="0" smtClean="0">
                <a:solidFill>
                  <a:schemeClr val="bg1">
                    <a:lumMod val="85000"/>
                    <a:lumOff val="15000"/>
                  </a:schemeClr>
                </a:solidFill>
                <a:cs typeface="+mn-cs"/>
              </a:rPr>
              <a:t>بتائین در همکاری با متیل تتراهیدروفولات </a:t>
            </a:r>
            <a:r>
              <a:rPr lang="en-US" sz="2800" dirty="0" smtClean="0">
                <a:solidFill>
                  <a:schemeClr val="accent1"/>
                </a:solidFill>
                <a:cs typeface="+mn-cs"/>
              </a:rPr>
              <a:t>HCY</a:t>
            </a:r>
            <a:r>
              <a:rPr lang="fa-IR" sz="2800" dirty="0" smtClean="0">
                <a:solidFill>
                  <a:schemeClr val="bg1">
                    <a:lumMod val="85000"/>
                    <a:lumOff val="15000"/>
                  </a:schemeClr>
                </a:solidFill>
                <a:cs typeface="+mn-cs"/>
              </a:rPr>
              <a:t> را مجدداً به </a:t>
            </a:r>
            <a:r>
              <a:rPr lang="en-US" sz="2800" dirty="0" smtClean="0">
                <a:solidFill>
                  <a:schemeClr val="accent1"/>
                </a:solidFill>
                <a:cs typeface="+mn-cs"/>
              </a:rPr>
              <a:t>MET</a:t>
            </a:r>
            <a:r>
              <a:rPr lang="fa-IR" sz="2800" dirty="0" smtClean="0">
                <a:solidFill>
                  <a:schemeClr val="bg1">
                    <a:lumMod val="85000"/>
                    <a:lumOff val="15000"/>
                  </a:schemeClr>
                </a:solidFill>
                <a:cs typeface="+mn-cs"/>
              </a:rPr>
              <a:t> تبدیل می کند</a:t>
            </a:r>
          </a:p>
          <a:p>
            <a:pPr algn="r" rtl="1">
              <a:spcAft>
                <a:spcPts val="2400"/>
              </a:spcAft>
            </a:pPr>
            <a:r>
              <a:rPr lang="fa-IR" sz="2800" dirty="0" smtClean="0">
                <a:solidFill>
                  <a:schemeClr val="accent1"/>
                </a:solidFill>
                <a:cs typeface="+mn-cs"/>
              </a:rPr>
              <a:t>کولین در بازتولید متیونین نقش دارد </a:t>
            </a:r>
            <a:r>
              <a:rPr lang="fa-IR" sz="2800" dirty="0" smtClean="0">
                <a:solidFill>
                  <a:schemeClr val="bg1">
                    <a:lumMod val="85000"/>
                    <a:lumOff val="15000"/>
                  </a:schemeClr>
                </a:solidFill>
                <a:cs typeface="+mn-cs"/>
              </a:rPr>
              <a:t>و سلول کبدی برای بازتولید متیونین در حضور مقادیر کافی ترکیبات متیل دهنده اولویت قائل است</a:t>
            </a:r>
          </a:p>
          <a:p>
            <a:pPr algn="r" rtl="1">
              <a:spcAft>
                <a:spcPts val="2400"/>
              </a:spcAft>
            </a:pPr>
            <a:r>
              <a:rPr lang="fa-IR" sz="2800" dirty="0" smtClean="0">
                <a:solidFill>
                  <a:srgbClr val="FF0000"/>
                </a:solidFill>
                <a:cs typeface="+mn-cs"/>
              </a:rPr>
              <a:t>اکسیداسیون کولین به بتائین بدون افزایش بازتولید متیونین می تواند به علت </a:t>
            </a:r>
            <a:r>
              <a:rPr lang="fa-IR" sz="2800" dirty="0" smtClean="0">
                <a:solidFill>
                  <a:schemeClr val="bg1"/>
                </a:solidFill>
                <a:cs typeface="+mn-cs"/>
              </a:rPr>
              <a:t>کمبود</a:t>
            </a:r>
            <a:r>
              <a:rPr lang="fa-IR" sz="2800" dirty="0" smtClean="0">
                <a:solidFill>
                  <a:srgbClr val="FF0000"/>
                </a:solidFill>
                <a:cs typeface="+mn-cs"/>
              </a:rPr>
              <a:t> تکه های لازم از بنیان </a:t>
            </a:r>
            <a:r>
              <a:rPr lang="fa-IR" sz="2800" dirty="0" smtClean="0">
                <a:solidFill>
                  <a:schemeClr val="bg1"/>
                </a:solidFill>
                <a:cs typeface="+mn-cs"/>
              </a:rPr>
              <a:t>هموسیستئینیل</a:t>
            </a:r>
            <a:r>
              <a:rPr lang="fa-IR" sz="2800" dirty="0" smtClean="0">
                <a:solidFill>
                  <a:srgbClr val="FF0000"/>
                </a:solidFill>
                <a:cs typeface="+mn-cs"/>
              </a:rPr>
              <a:t> باشد </a:t>
            </a:r>
          </a:p>
          <a:p>
            <a:pPr marL="0" indent="0" algn="r" rtl="1">
              <a:spcAft>
                <a:spcPts val="2400"/>
              </a:spcAft>
              <a:buNone/>
            </a:pPr>
            <a:endParaRPr lang="en-US" sz="2800" dirty="0">
              <a:solidFill>
                <a:schemeClr val="bg1">
                  <a:lumMod val="85000"/>
                  <a:lumOff val="15000"/>
                </a:schemeClr>
              </a:solidFill>
              <a:cs typeface="+mn-cs"/>
            </a:endParaRPr>
          </a:p>
        </p:txBody>
      </p:sp>
      <p:pic>
        <p:nvPicPr>
          <p:cNvPr id="7" name="Picture 6"/>
          <p:cNvPicPr>
            <a:picLocks noChangeAspect="1"/>
          </p:cNvPicPr>
          <p:nvPr/>
        </p:nvPicPr>
        <p:blipFill>
          <a:blip r:embed="rId3"/>
          <a:stretch>
            <a:fillRect/>
          </a:stretch>
        </p:blipFill>
        <p:spPr>
          <a:xfrm>
            <a:off x="477520" y="1178560"/>
            <a:ext cx="4572000" cy="5372100"/>
          </a:xfrm>
          <a:prstGeom prst="rect">
            <a:avLst/>
          </a:prstGeom>
        </p:spPr>
      </p:pic>
    </p:spTree>
    <p:extLst>
      <p:ext uri="{BB962C8B-B14F-4D97-AF65-F5344CB8AC3E}">
        <p14:creationId xmlns:p14="http://schemas.microsoft.com/office/powerpoint/2010/main" val="308275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119" y="2296160"/>
            <a:ext cx="4491117" cy="281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41357" y="498865"/>
            <a:ext cx="8598309" cy="682699"/>
          </a:xfrm>
        </p:spPr>
        <p:txBody>
          <a:bodyPr>
            <a:normAutofit/>
          </a:bodyPr>
          <a:lstStyle/>
          <a:p>
            <a:pPr algn="ctr" rtl="1"/>
            <a:r>
              <a:rPr lang="fa-IR" sz="2800" dirty="0" smtClean="0">
                <a:solidFill>
                  <a:schemeClr val="bg1"/>
                </a:solidFill>
              </a:rPr>
              <a:t>دوره انتقال: نیاز </a:t>
            </a:r>
            <a:r>
              <a:rPr lang="fa-IR" sz="2800" dirty="0">
                <a:solidFill>
                  <a:schemeClr val="bg1"/>
                </a:solidFill>
              </a:rPr>
              <a:t>به ترکیبات </a:t>
            </a:r>
            <a:r>
              <a:rPr lang="fa-IR" sz="2800" dirty="0" smtClean="0">
                <a:solidFill>
                  <a:schemeClr val="bg1"/>
                </a:solidFill>
              </a:rPr>
              <a:t>متیله و </a:t>
            </a:r>
            <a:r>
              <a:rPr lang="fa-IR" sz="2800" dirty="0">
                <a:solidFill>
                  <a:schemeClr val="bg1"/>
                </a:solidFill>
              </a:rPr>
              <a:t>مسیرهای </a:t>
            </a:r>
            <a:r>
              <a:rPr lang="fa-IR" sz="2800" dirty="0" smtClean="0">
                <a:solidFill>
                  <a:schemeClr val="bg1"/>
                </a:solidFill>
              </a:rPr>
              <a:t>تأمین آن</a:t>
            </a:r>
            <a:endParaRPr lang="en-US" sz="2800" dirty="0">
              <a:solidFill>
                <a:schemeClr val="bg1"/>
              </a:solidFill>
            </a:endParaRPr>
          </a:p>
        </p:txBody>
      </p:sp>
      <p:sp>
        <p:nvSpPr>
          <p:cNvPr id="3" name="Content Placeholder 2"/>
          <p:cNvSpPr>
            <a:spLocks noGrp="1"/>
          </p:cNvSpPr>
          <p:nvPr>
            <p:ph idx="1"/>
          </p:nvPr>
        </p:nvSpPr>
        <p:spPr>
          <a:xfrm>
            <a:off x="1687513" y="1818640"/>
            <a:ext cx="9905999" cy="3892784"/>
          </a:xfrm>
        </p:spPr>
        <p:txBody>
          <a:bodyPr>
            <a:noAutofit/>
          </a:bodyPr>
          <a:lstStyle/>
          <a:p>
            <a:pPr algn="r" rtl="1">
              <a:spcBef>
                <a:spcPts val="1200"/>
              </a:spcBef>
              <a:spcAft>
                <a:spcPts val="600"/>
              </a:spcAft>
              <a:buClr>
                <a:srgbClr val="CC0099"/>
              </a:buClr>
              <a:buFont typeface="Arial" panose="020B0604020202020204" pitchFamily="34" charset="0"/>
              <a:buChar char="•"/>
            </a:pPr>
            <a:r>
              <a:rPr lang="fa-IR" sz="2400" dirty="0" smtClean="0">
                <a:solidFill>
                  <a:schemeClr val="bg1"/>
                </a:solidFill>
                <a:cs typeface="B Koodak" pitchFamily="2" charset="-78"/>
              </a:rPr>
              <a:t>افزایش نیاز به ترکیبات متیله به دلیل تقاضای فزاینده آن در شیر</a:t>
            </a:r>
            <a:endParaRPr lang="en-US" sz="2400" dirty="0" smtClean="0">
              <a:solidFill>
                <a:schemeClr val="bg1"/>
              </a:solidFill>
              <a:cs typeface="B Koodak" pitchFamily="2" charset="-78"/>
            </a:endParaRPr>
          </a:p>
          <a:p>
            <a:pPr lvl="1" algn="r" rtl="1">
              <a:spcBef>
                <a:spcPts val="1200"/>
              </a:spcBef>
              <a:spcAft>
                <a:spcPts val="600"/>
              </a:spcAft>
              <a:buClr>
                <a:srgbClr val="CC0099"/>
              </a:buClr>
              <a:buFont typeface="Arial" panose="020B0604020202020204" pitchFamily="34" charset="0"/>
              <a:buChar char="•"/>
            </a:pPr>
            <a:r>
              <a:rPr lang="fa-IR" sz="2200" dirty="0" smtClean="0">
                <a:solidFill>
                  <a:schemeClr val="bg1"/>
                </a:solidFill>
                <a:cs typeface="B Koodak" pitchFamily="2" charset="-78"/>
              </a:rPr>
              <a:t>(پروتئین و کولین) پس از زایمان</a:t>
            </a:r>
          </a:p>
          <a:p>
            <a:pPr lvl="1" algn="r" rtl="1">
              <a:spcBef>
                <a:spcPts val="1200"/>
              </a:spcBef>
              <a:spcAft>
                <a:spcPts val="600"/>
              </a:spcAft>
              <a:buClr>
                <a:srgbClr val="CC0099"/>
              </a:buClr>
              <a:buFont typeface="Arial" panose="020B0604020202020204" pitchFamily="34" charset="0"/>
              <a:buChar char="•"/>
            </a:pPr>
            <a:r>
              <a:rPr lang="fa-IR" sz="2200" dirty="0" smtClean="0">
                <a:solidFill>
                  <a:schemeClr val="bg1"/>
                </a:solidFill>
                <a:cs typeface="B Koodak" pitchFamily="2" charset="-78"/>
              </a:rPr>
              <a:t>تجزیه پذیری وسیع متیونین، بتائین و کولین در شکمبه</a:t>
            </a:r>
          </a:p>
          <a:p>
            <a:pPr algn="r" rtl="1">
              <a:spcBef>
                <a:spcPts val="1200"/>
              </a:spcBef>
              <a:spcAft>
                <a:spcPts val="600"/>
              </a:spcAft>
              <a:buClr>
                <a:srgbClr val="CC0099"/>
              </a:buClr>
              <a:buFont typeface="Arial" panose="020B0604020202020204" pitchFamily="34" charset="0"/>
              <a:buChar char="•"/>
            </a:pPr>
            <a:r>
              <a:rPr lang="fa-IR" sz="2400" dirty="0" smtClean="0">
                <a:solidFill>
                  <a:schemeClr val="bg1"/>
                </a:solidFill>
                <a:cs typeface="B Koodak" pitchFamily="2" charset="-78"/>
              </a:rPr>
              <a:t>متیل نئوژنز و افزایش نیاز به ویتامین های </a:t>
            </a:r>
            <a:r>
              <a:rPr lang="en-US" dirty="0" smtClean="0">
                <a:solidFill>
                  <a:schemeClr val="bg1"/>
                </a:solidFill>
                <a:cs typeface="B Koodak" pitchFamily="2" charset="-78"/>
              </a:rPr>
              <a:t>B</a:t>
            </a:r>
            <a:r>
              <a:rPr lang="fa-IR" sz="2400" dirty="0" smtClean="0">
                <a:solidFill>
                  <a:schemeClr val="bg1"/>
                </a:solidFill>
                <a:cs typeface="B Koodak" pitchFamily="2" charset="-78"/>
              </a:rPr>
              <a:t> (فولات، </a:t>
            </a:r>
            <a:r>
              <a:rPr lang="en-US" dirty="0" smtClean="0">
                <a:solidFill>
                  <a:schemeClr val="bg1"/>
                </a:solidFill>
                <a:cs typeface="B Koodak" pitchFamily="2" charset="-78"/>
              </a:rPr>
              <a:t>B6</a:t>
            </a:r>
            <a:r>
              <a:rPr lang="fa-IR" dirty="0" smtClean="0">
                <a:solidFill>
                  <a:schemeClr val="bg1"/>
                </a:solidFill>
                <a:cs typeface="B Koodak" pitchFamily="2" charset="-78"/>
              </a:rPr>
              <a:t>، </a:t>
            </a:r>
            <a:r>
              <a:rPr lang="en-US" dirty="0" smtClean="0">
                <a:solidFill>
                  <a:schemeClr val="bg1"/>
                </a:solidFill>
                <a:cs typeface="B Koodak" pitchFamily="2" charset="-78"/>
              </a:rPr>
              <a:t>B12</a:t>
            </a:r>
            <a:r>
              <a:rPr lang="fa-IR" sz="2400" dirty="0" smtClean="0">
                <a:solidFill>
                  <a:schemeClr val="bg1"/>
                </a:solidFill>
                <a:cs typeface="B Koodak" pitchFamily="2" charset="-78"/>
              </a:rPr>
              <a:t>)</a:t>
            </a:r>
            <a:endParaRPr lang="en-US" sz="2400" dirty="0" smtClean="0">
              <a:solidFill>
                <a:schemeClr val="bg1"/>
              </a:solidFill>
              <a:cs typeface="B Koodak" pitchFamily="2" charset="-78"/>
            </a:endParaRPr>
          </a:p>
          <a:p>
            <a:pPr algn="r" rtl="1">
              <a:spcBef>
                <a:spcPts val="1200"/>
              </a:spcBef>
              <a:spcAft>
                <a:spcPts val="600"/>
              </a:spcAft>
              <a:buClr>
                <a:srgbClr val="CC0099"/>
              </a:buClr>
              <a:buFont typeface="Arial" panose="020B0604020202020204" pitchFamily="34" charset="0"/>
              <a:buChar char="•"/>
            </a:pPr>
            <a:r>
              <a:rPr lang="fa-IR" sz="2400" dirty="0" smtClean="0">
                <a:solidFill>
                  <a:schemeClr val="bg1"/>
                </a:solidFill>
                <a:cs typeface="B Koodak" pitchFamily="2" charset="-78"/>
              </a:rPr>
              <a:t>صرفه جویی فیزیولوژیکی در سنتز ترکیبات متیل خواه غیرضروری</a:t>
            </a:r>
          </a:p>
          <a:p>
            <a:pPr marL="0" indent="0" algn="r" rtl="1">
              <a:spcBef>
                <a:spcPts val="1200"/>
              </a:spcBef>
              <a:spcAft>
                <a:spcPts val="600"/>
              </a:spcAft>
              <a:buClr>
                <a:srgbClr val="CC0099"/>
              </a:buClr>
              <a:buNone/>
            </a:pPr>
            <a:r>
              <a:rPr lang="fa-IR" sz="2400" dirty="0">
                <a:solidFill>
                  <a:schemeClr val="bg1"/>
                </a:solidFill>
                <a:cs typeface="B Koodak" pitchFamily="2" charset="-78"/>
              </a:rPr>
              <a:t>	</a:t>
            </a:r>
            <a:r>
              <a:rPr lang="fa-IR" sz="2400" dirty="0" smtClean="0">
                <a:solidFill>
                  <a:schemeClr val="bg1"/>
                </a:solidFill>
                <a:cs typeface="B Koodak" pitchFamily="2" charset="-78"/>
              </a:rPr>
              <a:t>مثل سارکوزین در نشخوارکنندگان</a:t>
            </a:r>
          </a:p>
          <a:p>
            <a:pPr algn="r" rtl="1">
              <a:spcBef>
                <a:spcPts val="1200"/>
              </a:spcBef>
              <a:spcAft>
                <a:spcPts val="600"/>
              </a:spcAft>
              <a:buClr>
                <a:srgbClr val="CC0099"/>
              </a:buClr>
              <a:buFont typeface="Arial" panose="020B0604020202020204" pitchFamily="34" charset="0"/>
              <a:buChar char="•"/>
            </a:pPr>
            <a:r>
              <a:rPr lang="fa-IR" sz="2400" dirty="0" smtClean="0">
                <a:solidFill>
                  <a:schemeClr val="bg1"/>
                </a:solidFill>
                <a:cs typeface="B Koodak" pitchFamily="2" charset="-78"/>
              </a:rPr>
              <a:t>نرخ نوپدیدی کمتر برای متیل دهندگانی مانند کولین</a:t>
            </a:r>
          </a:p>
        </p:txBody>
      </p:sp>
    </p:spTree>
    <p:extLst>
      <p:ext uri="{BB962C8B-B14F-4D97-AF65-F5344CB8AC3E}">
        <p14:creationId xmlns:p14="http://schemas.microsoft.com/office/powerpoint/2010/main" val="29019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1000"/>
                                        <p:tgtEl>
                                          <p:spTgt spid="4099"/>
                                        </p:tgtEl>
                                      </p:cBhvr>
                                    </p:animEffect>
                                    <p:anim calcmode="lin" valueType="num">
                                      <p:cBhvr>
                                        <p:cTn id="18" dur="1000" fill="hold"/>
                                        <p:tgtEl>
                                          <p:spTgt spid="4099"/>
                                        </p:tgtEl>
                                        <p:attrNameLst>
                                          <p:attrName>ppt_x</p:attrName>
                                        </p:attrNameLst>
                                      </p:cBhvr>
                                      <p:tavLst>
                                        <p:tav tm="0">
                                          <p:val>
                                            <p:strVal val="#ppt_x"/>
                                          </p:val>
                                        </p:tav>
                                        <p:tav tm="100000">
                                          <p:val>
                                            <p:strVal val="#ppt_x"/>
                                          </p:val>
                                        </p:tav>
                                      </p:tavLst>
                                    </p:anim>
                                    <p:anim calcmode="lin" valueType="num">
                                      <p:cBhvr>
                                        <p:cTn id="1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647440" y="544158"/>
            <a:ext cx="5133394" cy="634402"/>
          </a:xfrm>
          <a:solidFill>
            <a:srgbClr val="FFC000"/>
          </a:solidFill>
        </p:spPr>
        <p:style>
          <a:lnRef idx="1">
            <a:schemeClr val="dk1"/>
          </a:lnRef>
          <a:fillRef idx="2">
            <a:schemeClr val="dk1"/>
          </a:fillRef>
          <a:effectRef idx="1">
            <a:schemeClr val="dk1"/>
          </a:effectRef>
          <a:fontRef idx="minor">
            <a:schemeClr val="dk1"/>
          </a:fontRef>
        </p:style>
        <p:txBody>
          <a:bodyPr/>
          <a:lstStyle/>
          <a:p>
            <a:pPr algn="ctr" rtl="1"/>
            <a:r>
              <a:rPr lang="fa-IR" sz="3200" b="1" dirty="0" smtClean="0">
                <a:solidFill>
                  <a:schemeClr val="bg1"/>
                </a:solidFill>
              </a:rPr>
              <a:t>نقش بتائین (تری متیل گلایسین)</a:t>
            </a:r>
            <a:endParaRPr lang="en-US" sz="3200" b="1" dirty="0">
              <a:solidFill>
                <a:schemeClr val="bg1"/>
              </a:solidFill>
            </a:endParaRPr>
          </a:p>
        </p:txBody>
      </p:sp>
      <p:sp>
        <p:nvSpPr>
          <p:cNvPr id="4" name="Content Placeholder 3"/>
          <p:cNvSpPr>
            <a:spLocks noGrp="1"/>
          </p:cNvSpPr>
          <p:nvPr>
            <p:ph idx="1"/>
          </p:nvPr>
        </p:nvSpPr>
        <p:spPr>
          <a:xfrm>
            <a:off x="1367472" y="1727799"/>
            <a:ext cx="8946541" cy="3596042"/>
          </a:xfrm>
        </p:spPr>
        <p:txBody>
          <a:bodyPr>
            <a:normAutofit/>
          </a:bodyPr>
          <a:lstStyle/>
          <a:p>
            <a:pPr marL="0" algn="r" rtl="1">
              <a:spcBef>
                <a:spcPts val="1200"/>
              </a:spcBef>
              <a:spcAft>
                <a:spcPts val="1800"/>
              </a:spcAft>
              <a:buClr>
                <a:srgbClr val="CC0099"/>
              </a:buClr>
              <a:buSzPct val="70000"/>
            </a:pPr>
            <a:r>
              <a:rPr lang="fa-IR" sz="2800" dirty="0" smtClean="0">
                <a:solidFill>
                  <a:schemeClr val="bg1"/>
                </a:solidFill>
                <a:cs typeface="+mn-cs"/>
              </a:rPr>
              <a:t>یک متیل دهنده مهم با عرضه کافی از جیره در تک معده ای ها</a:t>
            </a:r>
          </a:p>
          <a:p>
            <a:pPr marL="0" algn="r" rtl="1">
              <a:spcBef>
                <a:spcPts val="1200"/>
              </a:spcBef>
              <a:spcAft>
                <a:spcPts val="1800"/>
              </a:spcAft>
              <a:buClr>
                <a:srgbClr val="CC0099"/>
              </a:buClr>
              <a:buSzPct val="70000"/>
            </a:pPr>
            <a:r>
              <a:rPr lang="fa-IR" sz="2800" dirty="0" smtClean="0">
                <a:solidFill>
                  <a:schemeClr val="bg1"/>
                </a:solidFill>
                <a:cs typeface="+mn-cs"/>
              </a:rPr>
              <a:t>در نشخوارکنندگان </a:t>
            </a:r>
            <a:r>
              <a:rPr lang="en-US" sz="2800" dirty="0" smtClean="0">
                <a:solidFill>
                  <a:schemeClr val="bg1"/>
                </a:solidFill>
                <a:cs typeface="+mn-cs"/>
              </a:rPr>
              <a:t>BHMT</a:t>
            </a:r>
            <a:r>
              <a:rPr lang="fa-IR" sz="2800" dirty="0" smtClean="0">
                <a:solidFill>
                  <a:schemeClr val="bg1"/>
                </a:solidFill>
                <a:cs typeface="+mn-cs"/>
              </a:rPr>
              <a:t> در کبد ، کلیه و پانکراس بیشتر متمرکز است </a:t>
            </a:r>
          </a:p>
          <a:p>
            <a:pPr marL="0" algn="r" rtl="1">
              <a:spcBef>
                <a:spcPts val="1200"/>
              </a:spcBef>
              <a:spcAft>
                <a:spcPts val="1800"/>
              </a:spcAft>
              <a:buClr>
                <a:srgbClr val="CC0099"/>
              </a:buClr>
              <a:buSzPct val="70000"/>
            </a:pPr>
            <a:r>
              <a:rPr lang="fa-IR" sz="2800" dirty="0" smtClean="0">
                <a:solidFill>
                  <a:schemeClr val="bg1"/>
                </a:solidFill>
                <a:cs typeface="+mn-cs"/>
              </a:rPr>
              <a:t>عرضه بتائین موجب افزایش چرخه متیلاسیون و نسبت </a:t>
            </a:r>
            <a:r>
              <a:rPr lang="en-US" sz="2400" dirty="0" smtClean="0">
                <a:solidFill>
                  <a:schemeClr val="bg1"/>
                </a:solidFill>
                <a:cs typeface="+mn-cs"/>
              </a:rPr>
              <a:t>SAM</a:t>
            </a:r>
            <a:r>
              <a:rPr lang="en-US" sz="3200" dirty="0" smtClean="0">
                <a:solidFill>
                  <a:schemeClr val="bg1"/>
                </a:solidFill>
                <a:cs typeface="+mn-cs"/>
              </a:rPr>
              <a:t>/</a:t>
            </a:r>
            <a:r>
              <a:rPr lang="en-US" sz="2400" dirty="0" smtClean="0">
                <a:solidFill>
                  <a:schemeClr val="bg1"/>
                </a:solidFill>
                <a:cs typeface="+mn-cs"/>
              </a:rPr>
              <a:t>SAH</a:t>
            </a:r>
            <a:r>
              <a:rPr lang="fa-IR" sz="2800" dirty="0" smtClean="0">
                <a:solidFill>
                  <a:schemeClr val="bg1"/>
                </a:solidFill>
                <a:cs typeface="+mn-cs"/>
              </a:rPr>
              <a:t> می شود</a:t>
            </a:r>
          </a:p>
          <a:p>
            <a:pPr marL="0" algn="r" rtl="1">
              <a:spcBef>
                <a:spcPts val="1200"/>
              </a:spcBef>
              <a:spcAft>
                <a:spcPts val="1800"/>
              </a:spcAft>
              <a:buClr>
                <a:srgbClr val="CC0099"/>
              </a:buClr>
              <a:buSzPct val="70000"/>
            </a:pPr>
            <a:r>
              <a:rPr lang="fa-IR" sz="2800" dirty="0" smtClean="0">
                <a:solidFill>
                  <a:schemeClr val="bg1"/>
                </a:solidFill>
                <a:cs typeface="+mn-cs"/>
              </a:rPr>
              <a:t>در نشخوارکنندگان مطالعات زیادی در خصوص توانایی بتائین در بهبود </a:t>
            </a:r>
            <a:r>
              <a:rPr lang="fa-IR" sz="2800" dirty="0">
                <a:solidFill>
                  <a:schemeClr val="bg1"/>
                </a:solidFill>
                <a:cs typeface="+mn-cs"/>
              </a:rPr>
              <a:t>بر فرایند متیل دهی </a:t>
            </a:r>
            <a:r>
              <a:rPr lang="fa-IR" sz="2800" dirty="0" smtClean="0">
                <a:solidFill>
                  <a:schemeClr val="bg1"/>
                </a:solidFill>
                <a:cs typeface="+mn-cs"/>
              </a:rPr>
              <a:t>سوخت و ساز چربی و اثراتش وجود ندارد</a:t>
            </a:r>
            <a:endParaRPr lang="en-US" sz="2800" dirty="0">
              <a:solidFill>
                <a:schemeClr val="bg1"/>
              </a:solidFill>
              <a:cs typeface="+mn-cs"/>
            </a:endParaRPr>
          </a:p>
        </p:txBody>
      </p:sp>
    </p:spTree>
    <p:extLst>
      <p:ext uri="{BB962C8B-B14F-4D97-AF65-F5344CB8AC3E}">
        <p14:creationId xmlns:p14="http://schemas.microsoft.com/office/powerpoint/2010/main" val="4211709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17440" y="513678"/>
            <a:ext cx="5132413" cy="857922"/>
          </a:xfrm>
        </p:spPr>
        <p:txBody>
          <a:bodyPr/>
          <a:lstStyle/>
          <a:p>
            <a:pPr algn="ctr" rtl="1"/>
            <a:r>
              <a:rPr lang="fa-IR" sz="3600" dirty="0" smtClean="0">
                <a:solidFill>
                  <a:schemeClr val="bg1"/>
                </a:solidFill>
              </a:rPr>
              <a:t>اثر بتائین بر تولید شیر</a:t>
            </a:r>
            <a:endParaRPr lang="en-US" sz="3600" dirty="0">
              <a:solidFill>
                <a:schemeClr val="bg1"/>
              </a:solidFill>
            </a:endParaRPr>
          </a:p>
        </p:txBody>
      </p:sp>
      <p:sp>
        <p:nvSpPr>
          <p:cNvPr id="3" name="Content Placeholder 2"/>
          <p:cNvSpPr>
            <a:spLocks noGrp="1"/>
          </p:cNvSpPr>
          <p:nvPr>
            <p:ph idx="1"/>
          </p:nvPr>
        </p:nvSpPr>
        <p:spPr>
          <a:xfrm>
            <a:off x="1103312" y="1717638"/>
            <a:ext cx="8946541" cy="4195481"/>
          </a:xfrm>
        </p:spPr>
        <p:txBody>
          <a:bodyPr>
            <a:normAutofit/>
          </a:bodyPr>
          <a:lstStyle/>
          <a:p>
            <a:pPr algn="r" rtl="1">
              <a:buClr>
                <a:srgbClr val="FF0000"/>
              </a:buClr>
              <a:buSzPct val="70000"/>
            </a:pPr>
            <a:r>
              <a:rPr lang="fa-IR" sz="2800" dirty="0" smtClean="0">
                <a:solidFill>
                  <a:schemeClr val="bg1"/>
                </a:solidFill>
                <a:cs typeface="+mn-cs"/>
              </a:rPr>
              <a:t>در دوره انتقال به حداقل 75 گرم از نوع محافظت شده در جیره نیاز برای اثرگذاری بر تولید شیر نیاز است</a:t>
            </a:r>
          </a:p>
          <a:p>
            <a:pPr algn="r" rtl="1">
              <a:buClr>
                <a:srgbClr val="FF0000"/>
              </a:buClr>
              <a:buSzPct val="70000"/>
            </a:pPr>
            <a:r>
              <a:rPr lang="fa-IR" sz="2800" dirty="0" smtClean="0">
                <a:solidFill>
                  <a:schemeClr val="bg1"/>
                </a:solidFill>
                <a:cs typeface="+mn-cs"/>
              </a:rPr>
              <a:t>در شرایط تنش حرارتی به مقادیر کمتری نیاز است (15 تا 20 گرم)</a:t>
            </a:r>
          </a:p>
          <a:p>
            <a:pPr algn="r" rtl="1">
              <a:buClr>
                <a:srgbClr val="FF0000"/>
              </a:buClr>
              <a:buSzPct val="70000"/>
            </a:pPr>
            <a:r>
              <a:rPr lang="fa-IR" sz="2800" dirty="0" smtClean="0">
                <a:solidFill>
                  <a:schemeClr val="bg1"/>
                </a:solidFill>
                <a:cs typeface="+mn-cs"/>
              </a:rPr>
              <a:t>در مطالعات روی فرم محافظت شده اثرات مثبت بتائین دیده نشده است</a:t>
            </a:r>
          </a:p>
          <a:p>
            <a:pPr lvl="1" algn="r" rtl="1">
              <a:buClr>
                <a:srgbClr val="FF0000"/>
              </a:buClr>
              <a:buSzPct val="70000"/>
            </a:pPr>
            <a:r>
              <a:rPr lang="fa-IR" sz="2600" dirty="0" smtClean="0">
                <a:solidFill>
                  <a:schemeClr val="bg1"/>
                </a:solidFill>
                <a:cs typeface="+mn-cs"/>
              </a:rPr>
              <a:t>پوشش دهی نامناسب</a:t>
            </a:r>
          </a:p>
          <a:p>
            <a:pPr lvl="1" algn="r" rtl="1">
              <a:buClr>
                <a:srgbClr val="FF0000"/>
              </a:buClr>
              <a:buSzPct val="70000"/>
            </a:pPr>
            <a:r>
              <a:rPr lang="fa-IR" sz="2600" dirty="0" smtClean="0">
                <a:solidFill>
                  <a:schemeClr val="bg1"/>
                </a:solidFill>
                <a:cs typeface="+mn-cs"/>
              </a:rPr>
              <a:t>حذف اثرات مثبت بر تخمیرات (هضم) شکمبه ای</a:t>
            </a:r>
          </a:p>
          <a:p>
            <a:pPr lvl="1" algn="r" rtl="1">
              <a:buClr>
                <a:srgbClr val="FF0000"/>
              </a:buClr>
              <a:buSzPct val="70000"/>
            </a:pPr>
            <a:r>
              <a:rPr lang="fa-IR" sz="2600" dirty="0" smtClean="0">
                <a:solidFill>
                  <a:schemeClr val="bg1"/>
                </a:solidFill>
                <a:cs typeface="+mn-cs"/>
              </a:rPr>
              <a:t>مقدار ناکافی</a:t>
            </a:r>
          </a:p>
          <a:p>
            <a:pPr algn="r" rtl="1">
              <a:buClr>
                <a:srgbClr val="FF0000"/>
              </a:buClr>
              <a:buSzPct val="70000"/>
            </a:pPr>
            <a:endParaRPr lang="en-US" sz="2800" dirty="0">
              <a:solidFill>
                <a:schemeClr val="bg1"/>
              </a:solidFill>
              <a:cs typeface="+mn-cs"/>
            </a:endParaRPr>
          </a:p>
        </p:txBody>
      </p:sp>
    </p:spTree>
    <p:extLst>
      <p:ext uri="{BB962C8B-B14F-4D97-AF65-F5344CB8AC3E}">
        <p14:creationId xmlns:p14="http://schemas.microsoft.com/office/powerpoint/2010/main" val="217683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73120" y="503944"/>
            <a:ext cx="5438194" cy="532589"/>
          </a:xfrm>
        </p:spPr>
        <p:txBody>
          <a:bodyPr/>
          <a:lstStyle/>
          <a:p>
            <a:pPr algn="ctr" rtl="1"/>
            <a:r>
              <a:rPr lang="fa-IR" sz="2800" dirty="0" smtClean="0">
                <a:solidFill>
                  <a:schemeClr val="bg1"/>
                </a:solidFill>
              </a:rPr>
              <a:t>عرضه همزمان ترکیبات متیل دهنده</a:t>
            </a:r>
            <a:endParaRPr lang="en-US" sz="2800" dirty="0">
              <a:solidFill>
                <a:schemeClr val="bg1"/>
              </a:solidFill>
            </a:endParaRPr>
          </a:p>
        </p:txBody>
      </p:sp>
      <p:sp>
        <p:nvSpPr>
          <p:cNvPr id="3" name="Content Placeholder 2"/>
          <p:cNvSpPr>
            <a:spLocks noGrp="1"/>
          </p:cNvSpPr>
          <p:nvPr>
            <p:ph idx="1"/>
          </p:nvPr>
        </p:nvSpPr>
        <p:spPr>
          <a:xfrm>
            <a:off x="5709920" y="1441548"/>
            <a:ext cx="5418150" cy="1513627"/>
          </a:xfrm>
          <a:ln/>
        </p:spPr>
        <p:style>
          <a:lnRef idx="2">
            <a:schemeClr val="accent4"/>
          </a:lnRef>
          <a:fillRef idx="1">
            <a:schemeClr val="lt1"/>
          </a:fillRef>
          <a:effectRef idx="0">
            <a:schemeClr val="accent4"/>
          </a:effectRef>
          <a:fontRef idx="minor">
            <a:schemeClr val="dk1"/>
          </a:fontRef>
        </p:style>
        <p:txBody>
          <a:bodyPr>
            <a:normAutofit fontScale="92500"/>
          </a:bodyPr>
          <a:lstStyle/>
          <a:p>
            <a:pPr algn="r" rtl="1">
              <a:buClr>
                <a:srgbClr val="CC0099"/>
              </a:buClr>
              <a:buFont typeface="Courier New" panose="02070309020205020404" pitchFamily="49" charset="0"/>
              <a:buChar char="o"/>
            </a:pPr>
            <a:r>
              <a:rPr lang="fa-IR" sz="2400" dirty="0" smtClean="0">
                <a:solidFill>
                  <a:srgbClr val="FF0000"/>
                </a:solidFill>
                <a:cs typeface="+mn-cs"/>
              </a:rPr>
              <a:t>متیونین: </a:t>
            </a:r>
            <a:r>
              <a:rPr lang="fa-IR" sz="2400" dirty="0" smtClean="0">
                <a:solidFill>
                  <a:schemeClr val="bg1"/>
                </a:solidFill>
                <a:cs typeface="+mn-cs"/>
              </a:rPr>
              <a:t>تحریک جریان مسیر انتقال سولفور و </a:t>
            </a:r>
            <a:r>
              <a:rPr lang="en-US" dirty="0" smtClean="0">
                <a:solidFill>
                  <a:schemeClr val="bg1"/>
                </a:solidFill>
                <a:cs typeface="+mn-cs"/>
              </a:rPr>
              <a:t>PEMT</a:t>
            </a:r>
            <a:endParaRPr lang="fa-IR" dirty="0" smtClean="0">
              <a:solidFill>
                <a:schemeClr val="bg1"/>
              </a:solidFill>
              <a:cs typeface="+mn-cs"/>
            </a:endParaRPr>
          </a:p>
          <a:p>
            <a:pPr algn="r" rtl="1">
              <a:buClr>
                <a:srgbClr val="CC0099"/>
              </a:buClr>
              <a:buFont typeface="Courier New" panose="02070309020205020404" pitchFamily="49" charset="0"/>
              <a:buChar char="o"/>
            </a:pPr>
            <a:r>
              <a:rPr lang="fa-IR" sz="2400" dirty="0" smtClean="0">
                <a:solidFill>
                  <a:srgbClr val="FF0000"/>
                </a:solidFill>
                <a:cs typeface="+mn-cs"/>
              </a:rPr>
              <a:t>کولین: </a:t>
            </a:r>
            <a:r>
              <a:rPr lang="fa-IR" sz="2400" dirty="0" smtClean="0">
                <a:solidFill>
                  <a:schemeClr val="bg1"/>
                </a:solidFill>
                <a:cs typeface="+mn-cs"/>
              </a:rPr>
              <a:t>تحریک مسیر سنتز کولین از طریق </a:t>
            </a:r>
            <a:r>
              <a:rPr lang="en-US" dirty="0" smtClean="0">
                <a:solidFill>
                  <a:schemeClr val="bg1"/>
                </a:solidFill>
                <a:cs typeface="+mn-cs"/>
              </a:rPr>
              <a:t>CDP-choline</a:t>
            </a:r>
          </a:p>
          <a:p>
            <a:pPr algn="r" rtl="1">
              <a:buClr>
                <a:srgbClr val="CC0099"/>
              </a:buClr>
              <a:buFont typeface="Courier New" panose="02070309020205020404" pitchFamily="49" charset="0"/>
              <a:buChar char="o"/>
            </a:pPr>
            <a:r>
              <a:rPr lang="fa-IR" sz="2400" dirty="0" smtClean="0">
                <a:solidFill>
                  <a:schemeClr val="bg1"/>
                </a:solidFill>
                <a:cs typeface="+mn-cs"/>
              </a:rPr>
              <a:t>ریبوفلاوین، بتائین و اسیدفولیک</a:t>
            </a:r>
          </a:p>
        </p:txBody>
      </p:sp>
      <p:pic>
        <p:nvPicPr>
          <p:cNvPr id="4" name="Picture 3"/>
          <p:cNvPicPr>
            <a:picLocks noChangeAspect="1"/>
          </p:cNvPicPr>
          <p:nvPr/>
        </p:nvPicPr>
        <p:blipFill>
          <a:blip r:embed="rId3">
            <a:lum bright="-20000" contrast="40000"/>
          </a:blip>
          <a:stretch>
            <a:fillRect/>
          </a:stretch>
        </p:blipFill>
        <p:spPr>
          <a:xfrm>
            <a:off x="1366520" y="3360191"/>
            <a:ext cx="4013200" cy="3102970"/>
          </a:xfrm>
          <a:prstGeom prst="rect">
            <a:avLst/>
          </a:prstGeom>
        </p:spPr>
      </p:pic>
      <p:pic>
        <p:nvPicPr>
          <p:cNvPr id="5" name="Picture 4"/>
          <p:cNvPicPr>
            <a:picLocks noChangeAspect="1"/>
          </p:cNvPicPr>
          <p:nvPr/>
        </p:nvPicPr>
        <p:blipFill>
          <a:blip r:embed="rId4">
            <a:lum bright="-20000" contrast="40000"/>
          </a:blip>
          <a:stretch>
            <a:fillRect/>
          </a:stretch>
        </p:blipFill>
        <p:spPr>
          <a:xfrm>
            <a:off x="6380480" y="3534603"/>
            <a:ext cx="3805269" cy="2846578"/>
          </a:xfrm>
          <a:prstGeom prst="rect">
            <a:avLst/>
          </a:prstGeom>
        </p:spPr>
      </p:pic>
      <p:sp>
        <p:nvSpPr>
          <p:cNvPr id="7" name="TextBox 6"/>
          <p:cNvSpPr txBox="1"/>
          <p:nvPr/>
        </p:nvSpPr>
        <p:spPr>
          <a:xfrm>
            <a:off x="995680" y="1441548"/>
            <a:ext cx="4384040" cy="1631216"/>
          </a:xfrm>
          <a:prstGeom prst="rect">
            <a:avLst/>
          </a:prstGeom>
          <a:noFill/>
        </p:spPr>
        <p:txBody>
          <a:bodyPr wrap="square" rtlCol="0">
            <a:spAutoFit/>
          </a:bodyPr>
          <a:lstStyle/>
          <a:p>
            <a:pPr marL="342900" indent="-342900" algn="r" rtl="1">
              <a:buClr>
                <a:srgbClr val="CC0099"/>
              </a:buClr>
              <a:buFont typeface="Wingdings" panose="05000000000000000000" pitchFamily="2" charset="2"/>
              <a:buChar char="ü"/>
            </a:pPr>
            <a:r>
              <a:rPr lang="fa-IR" sz="2000" dirty="0" smtClean="0">
                <a:solidFill>
                  <a:schemeClr val="bg1"/>
                </a:solidFill>
              </a:rPr>
              <a:t>افزایش انسولین پیش از زایش</a:t>
            </a:r>
          </a:p>
          <a:p>
            <a:pPr marL="342900" indent="-342900" algn="r" rtl="1">
              <a:buClr>
                <a:srgbClr val="CC0099"/>
              </a:buClr>
              <a:buFont typeface="Wingdings" panose="05000000000000000000" pitchFamily="2" charset="2"/>
              <a:buChar char="ü"/>
            </a:pPr>
            <a:r>
              <a:rPr lang="fa-IR" sz="2000" dirty="0" smtClean="0">
                <a:solidFill>
                  <a:schemeClr val="bg1"/>
                </a:solidFill>
              </a:rPr>
              <a:t>کاهش </a:t>
            </a:r>
            <a:r>
              <a:rPr lang="en-US" sz="1600" dirty="0" smtClean="0">
                <a:solidFill>
                  <a:schemeClr val="bg1"/>
                </a:solidFill>
              </a:rPr>
              <a:t>NEFA</a:t>
            </a:r>
            <a:r>
              <a:rPr lang="fa-IR" sz="2000" dirty="0" smtClean="0">
                <a:solidFill>
                  <a:schemeClr val="bg1"/>
                </a:solidFill>
              </a:rPr>
              <a:t> پس از زایش</a:t>
            </a:r>
          </a:p>
          <a:p>
            <a:pPr marL="342900" indent="-342900" algn="r" rtl="1">
              <a:buClr>
                <a:srgbClr val="CC0099"/>
              </a:buClr>
              <a:buFont typeface="Wingdings" panose="05000000000000000000" pitchFamily="2" charset="2"/>
              <a:buChar char="ü"/>
            </a:pPr>
            <a:r>
              <a:rPr lang="fa-IR" sz="2000" dirty="0" smtClean="0">
                <a:solidFill>
                  <a:schemeClr val="bg1"/>
                </a:solidFill>
              </a:rPr>
              <a:t>افزایش متیونین و سیستئین خون</a:t>
            </a:r>
          </a:p>
          <a:p>
            <a:pPr marL="342900" indent="-342900" algn="r" rtl="1">
              <a:buClr>
                <a:srgbClr val="CC0099"/>
              </a:buClr>
              <a:buFont typeface="Wingdings" panose="05000000000000000000" pitchFamily="2" charset="2"/>
              <a:buChar char="ü"/>
            </a:pPr>
            <a:r>
              <a:rPr lang="fa-IR" sz="2000" dirty="0" smtClean="0">
                <a:solidFill>
                  <a:schemeClr val="bg1"/>
                </a:solidFill>
              </a:rPr>
              <a:t>افزایش بعضی استرهای کلسترول و تری گلیسیریدهای خاص در پلاسما</a:t>
            </a:r>
            <a:endParaRPr lang="en-US" sz="2000" dirty="0">
              <a:solidFill>
                <a:schemeClr val="bg1"/>
              </a:solidFill>
            </a:endParaRPr>
          </a:p>
        </p:txBody>
      </p:sp>
    </p:spTree>
    <p:extLst>
      <p:ext uri="{BB962C8B-B14F-4D97-AF65-F5344CB8AC3E}">
        <p14:creationId xmlns:p14="http://schemas.microsoft.com/office/powerpoint/2010/main" val="1026928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stretch>
            <a:fillRect/>
          </a:stretch>
        </p:blipFill>
        <p:spPr>
          <a:xfrm>
            <a:off x="1913954" y="0"/>
            <a:ext cx="8364092" cy="6858000"/>
          </a:xfrm>
          <a:prstGeom prst="rect">
            <a:avLst/>
          </a:prstGeom>
        </p:spPr>
      </p:pic>
    </p:spTree>
    <p:extLst>
      <p:ext uri="{BB962C8B-B14F-4D97-AF65-F5344CB8AC3E}">
        <p14:creationId xmlns:p14="http://schemas.microsoft.com/office/powerpoint/2010/main" val="2318761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3552" y="686398"/>
            <a:ext cx="8947522" cy="929042"/>
          </a:xfrm>
        </p:spPr>
        <p:txBody>
          <a:bodyPr/>
          <a:lstStyle/>
          <a:p>
            <a:pPr algn="r" rtl="1"/>
            <a:r>
              <a:rPr lang="fa-IR" sz="3200" dirty="0" smtClean="0">
                <a:solidFill>
                  <a:schemeClr val="bg1"/>
                </a:solidFill>
              </a:rPr>
              <a:t>رابطه چربی جیره با ترکیبات متیل دهنده</a:t>
            </a:r>
            <a:endParaRPr lang="en-US" sz="3200" dirty="0">
              <a:solidFill>
                <a:schemeClr val="bg1"/>
              </a:solidFill>
            </a:endParaRPr>
          </a:p>
        </p:txBody>
      </p:sp>
      <p:sp>
        <p:nvSpPr>
          <p:cNvPr id="3" name="Content Placeholder 2"/>
          <p:cNvSpPr>
            <a:spLocks noGrp="1"/>
          </p:cNvSpPr>
          <p:nvPr>
            <p:ph idx="1"/>
          </p:nvPr>
        </p:nvSpPr>
        <p:spPr>
          <a:xfrm>
            <a:off x="4693920" y="1745492"/>
            <a:ext cx="6289040" cy="3067722"/>
          </a:xfrm>
        </p:spPr>
        <p:txBody>
          <a:bodyPr>
            <a:noAutofit/>
          </a:bodyPr>
          <a:lstStyle/>
          <a:p>
            <a:pPr algn="r" rtl="1">
              <a:spcAft>
                <a:spcPts val="2400"/>
              </a:spcAft>
              <a:buClr>
                <a:srgbClr val="CC0099"/>
              </a:buClr>
              <a:buSzPct val="70000"/>
              <a:buFont typeface="Wingdings 3" panose="05040102010807070707" pitchFamily="18" charset="2"/>
              <a:buChar char=""/>
            </a:pPr>
            <a:r>
              <a:rPr lang="fa-IR" sz="2400" dirty="0" smtClean="0">
                <a:solidFill>
                  <a:schemeClr val="bg1"/>
                </a:solidFill>
                <a:cs typeface="+mn-cs"/>
              </a:rPr>
              <a:t>فعالیت </a:t>
            </a:r>
            <a:r>
              <a:rPr lang="en-US" sz="2400" dirty="0" smtClean="0">
                <a:solidFill>
                  <a:schemeClr val="bg1"/>
                </a:solidFill>
                <a:cs typeface="+mn-cs"/>
              </a:rPr>
              <a:t>PEMT</a:t>
            </a:r>
            <a:r>
              <a:rPr lang="fa-IR" sz="2400" dirty="0" smtClean="0">
                <a:solidFill>
                  <a:schemeClr val="bg1"/>
                </a:solidFill>
                <a:cs typeface="+mn-cs"/>
              </a:rPr>
              <a:t> در حضور </a:t>
            </a:r>
            <a:r>
              <a:rPr lang="en-US" sz="2400" dirty="0" smtClean="0">
                <a:solidFill>
                  <a:schemeClr val="bg1"/>
                </a:solidFill>
                <a:cs typeface="+mn-cs"/>
              </a:rPr>
              <a:t>PUFA</a:t>
            </a:r>
            <a:r>
              <a:rPr lang="fa-IR" sz="2400" dirty="0" smtClean="0">
                <a:solidFill>
                  <a:schemeClr val="bg1"/>
                </a:solidFill>
                <a:cs typeface="+mn-cs"/>
              </a:rPr>
              <a:t> بیشتر تحریک می شود</a:t>
            </a:r>
          </a:p>
          <a:p>
            <a:pPr algn="r" rtl="1">
              <a:spcAft>
                <a:spcPts val="2400"/>
              </a:spcAft>
              <a:buClr>
                <a:srgbClr val="CC0099"/>
              </a:buClr>
              <a:buSzPct val="70000"/>
              <a:buFont typeface="Wingdings 3" panose="05040102010807070707" pitchFamily="18" charset="2"/>
              <a:buChar char=""/>
            </a:pPr>
            <a:r>
              <a:rPr lang="en-US" sz="2400" dirty="0" smtClean="0">
                <a:solidFill>
                  <a:schemeClr val="bg1"/>
                </a:solidFill>
                <a:cs typeface="+mn-cs"/>
              </a:rPr>
              <a:t>PEMT</a:t>
            </a:r>
            <a:r>
              <a:rPr lang="fa-IR" sz="2400" dirty="0" smtClean="0">
                <a:solidFill>
                  <a:schemeClr val="bg1"/>
                </a:solidFill>
                <a:cs typeface="+mn-cs"/>
              </a:rPr>
              <a:t> ترجیح میدهد</a:t>
            </a:r>
            <a:r>
              <a:rPr lang="en-US" sz="2400" dirty="0" err="1">
                <a:solidFill>
                  <a:schemeClr val="bg1"/>
                </a:solidFill>
                <a:cs typeface="+mn-cs"/>
              </a:rPr>
              <a:t>PtdEA</a:t>
            </a:r>
            <a:r>
              <a:rPr lang="fa-IR" sz="2400" dirty="0">
                <a:solidFill>
                  <a:schemeClr val="bg1"/>
                </a:solidFill>
                <a:cs typeface="+mn-cs"/>
              </a:rPr>
              <a:t> </a:t>
            </a:r>
            <a:r>
              <a:rPr lang="fa-IR" sz="2400" dirty="0" smtClean="0">
                <a:solidFill>
                  <a:schemeClr val="bg1"/>
                </a:solidFill>
                <a:cs typeface="+mn-cs"/>
              </a:rPr>
              <a:t>را از فسفولیپیدهایی که غنی از </a:t>
            </a:r>
            <a:r>
              <a:rPr lang="en-US" sz="2400" dirty="0" smtClean="0">
                <a:solidFill>
                  <a:schemeClr val="bg1"/>
                </a:solidFill>
                <a:cs typeface="+mn-cs"/>
              </a:rPr>
              <a:t>PUFA</a:t>
            </a:r>
            <a:r>
              <a:rPr lang="fa-IR" sz="2400" dirty="0" smtClean="0">
                <a:solidFill>
                  <a:schemeClr val="bg1"/>
                </a:solidFill>
                <a:cs typeface="+mn-cs"/>
              </a:rPr>
              <a:t> هستند بردارد</a:t>
            </a:r>
          </a:p>
          <a:p>
            <a:pPr algn="r" rtl="1">
              <a:spcAft>
                <a:spcPts val="2400"/>
              </a:spcAft>
              <a:buClr>
                <a:srgbClr val="CC0099"/>
              </a:buClr>
              <a:buSzPct val="70000"/>
              <a:buFont typeface="Wingdings 3" panose="05040102010807070707" pitchFamily="18" charset="2"/>
              <a:buChar char=""/>
            </a:pPr>
            <a:r>
              <a:rPr lang="fa-IR" sz="2400" dirty="0" smtClean="0">
                <a:solidFill>
                  <a:schemeClr val="bg1"/>
                </a:solidFill>
                <a:cs typeface="+mn-cs"/>
              </a:rPr>
              <a:t>فسفاتیدیل کولین کبدی در گاوهای انتقالی که مشکل کبد چرب دارند  مقادیر کمی </a:t>
            </a:r>
            <a:r>
              <a:rPr lang="en-US" sz="2400" dirty="0" smtClean="0">
                <a:solidFill>
                  <a:schemeClr val="bg1"/>
                </a:solidFill>
                <a:cs typeface="+mn-cs"/>
              </a:rPr>
              <a:t>PUFA</a:t>
            </a:r>
            <a:r>
              <a:rPr lang="fa-IR" sz="2400" dirty="0" smtClean="0">
                <a:solidFill>
                  <a:schemeClr val="bg1"/>
                </a:solidFill>
                <a:cs typeface="+mn-cs"/>
              </a:rPr>
              <a:t> دارد</a:t>
            </a:r>
          </a:p>
          <a:p>
            <a:pPr algn="r" rtl="1">
              <a:spcAft>
                <a:spcPts val="2400"/>
              </a:spcAft>
              <a:buClr>
                <a:srgbClr val="CC0099"/>
              </a:buClr>
              <a:buSzPct val="70000"/>
              <a:buFont typeface="Wingdings 3" panose="05040102010807070707" pitchFamily="18" charset="2"/>
              <a:buChar char=""/>
            </a:pPr>
            <a:r>
              <a:rPr lang="fa-IR" sz="2400" dirty="0" smtClean="0">
                <a:solidFill>
                  <a:schemeClr val="bg1"/>
                </a:solidFill>
                <a:cs typeface="+mn-cs"/>
              </a:rPr>
              <a:t>آنالیز </a:t>
            </a:r>
            <a:r>
              <a:rPr lang="en-US" sz="2400" dirty="0" smtClean="0">
                <a:solidFill>
                  <a:schemeClr val="bg1"/>
                </a:solidFill>
                <a:cs typeface="+mn-cs"/>
              </a:rPr>
              <a:t>PC </a:t>
            </a:r>
            <a:r>
              <a:rPr lang="fa-IR" sz="2400" dirty="0" smtClean="0">
                <a:solidFill>
                  <a:schemeClr val="bg1"/>
                </a:solidFill>
                <a:cs typeface="+mn-cs"/>
              </a:rPr>
              <a:t> خون از نظر نسبت و نوع </a:t>
            </a:r>
            <a:r>
              <a:rPr lang="en-US" sz="2400" dirty="0" smtClean="0">
                <a:solidFill>
                  <a:schemeClr val="bg1"/>
                </a:solidFill>
                <a:cs typeface="+mn-cs"/>
              </a:rPr>
              <a:t>FA</a:t>
            </a:r>
            <a:r>
              <a:rPr lang="fa-IR" sz="2400" dirty="0" smtClean="0">
                <a:solidFill>
                  <a:schemeClr val="bg1"/>
                </a:solidFill>
                <a:cs typeface="+mn-cs"/>
              </a:rPr>
              <a:t> زیست نشانگر خوبی از درگیری کبد و کتوز نوع دوم است</a:t>
            </a:r>
            <a:endParaRPr lang="en-US" sz="2400" dirty="0">
              <a:solidFill>
                <a:schemeClr val="bg1"/>
              </a:solidFill>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1" y="1745492"/>
            <a:ext cx="4480560" cy="2854410"/>
          </a:xfrm>
          <a:prstGeom prst="rect">
            <a:avLst/>
          </a:prstGeom>
        </p:spPr>
      </p:pic>
      <p:cxnSp>
        <p:nvCxnSpPr>
          <p:cNvPr id="6" name="Straight Connector 5"/>
          <p:cNvCxnSpPr/>
          <p:nvPr/>
        </p:nvCxnSpPr>
        <p:spPr>
          <a:xfrm>
            <a:off x="2905760" y="2550160"/>
            <a:ext cx="223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05760" y="2600960"/>
            <a:ext cx="2235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27680" y="2946400"/>
            <a:ext cx="223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37840" y="3007360"/>
            <a:ext cx="2235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40000" y="2946400"/>
            <a:ext cx="223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29840" y="3007360"/>
            <a:ext cx="2235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32000" y="2956560"/>
            <a:ext cx="223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42160" y="3007360"/>
            <a:ext cx="2235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268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651000" y="785815"/>
            <a:ext cx="4418712" cy="5762625"/>
            <a:chOff x="524192" y="485774"/>
            <a:chExt cx="3686175" cy="5762625"/>
          </a:xfrm>
        </p:grpSpPr>
        <p:pic>
          <p:nvPicPr>
            <p:cNvPr id="4" name="Picture 3"/>
            <p:cNvPicPr>
              <a:picLocks noChangeAspect="1"/>
            </p:cNvPicPr>
            <p:nvPr/>
          </p:nvPicPr>
          <p:blipFill>
            <a:blip r:embed="rId3"/>
            <a:stretch>
              <a:fillRect/>
            </a:stretch>
          </p:blipFill>
          <p:spPr>
            <a:xfrm>
              <a:off x="524192" y="485774"/>
              <a:ext cx="3686175" cy="5762625"/>
            </a:xfrm>
            <a:prstGeom prst="rect">
              <a:avLst/>
            </a:prstGeom>
          </p:spPr>
        </p:pic>
        <p:sp>
          <p:nvSpPr>
            <p:cNvPr id="6" name="TextBox 5"/>
            <p:cNvSpPr txBox="1"/>
            <p:nvPr/>
          </p:nvSpPr>
          <p:spPr>
            <a:xfrm>
              <a:off x="1879599" y="4135120"/>
              <a:ext cx="637063" cy="292388"/>
            </a:xfrm>
            <a:prstGeom prst="rect">
              <a:avLst/>
            </a:prstGeom>
            <a:noFill/>
          </p:spPr>
          <p:txBody>
            <a:bodyPr wrap="square" rtlCol="0">
              <a:spAutoFit/>
            </a:bodyPr>
            <a:lstStyle/>
            <a:p>
              <a:r>
                <a:rPr lang="en-US" sz="1300" b="1" spc="-150" dirty="0" smtClean="0">
                  <a:solidFill>
                    <a:schemeClr val="bg1">
                      <a:lumMod val="95000"/>
                      <a:lumOff val="5000"/>
                    </a:schemeClr>
                  </a:solidFill>
                </a:rPr>
                <a:t>Soya oil</a:t>
              </a:r>
              <a:endParaRPr lang="en-US" sz="1300" b="1" spc="-150" dirty="0">
                <a:solidFill>
                  <a:schemeClr val="bg1">
                    <a:lumMod val="95000"/>
                    <a:lumOff val="5000"/>
                  </a:schemeClr>
                </a:solidFill>
              </a:endParaRPr>
            </a:p>
          </p:txBody>
        </p:sp>
        <p:cxnSp>
          <p:nvCxnSpPr>
            <p:cNvPr id="8" name="Straight Arrow Connector 7"/>
            <p:cNvCxnSpPr/>
            <p:nvPr/>
          </p:nvCxnSpPr>
          <p:spPr>
            <a:xfrm flipH="1">
              <a:off x="2611120" y="4291558"/>
              <a:ext cx="4368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 Placeholder 11"/>
          <p:cNvSpPr>
            <a:spLocks noGrp="1"/>
          </p:cNvSpPr>
          <p:nvPr>
            <p:ph type="body" sz="half" idx="2"/>
          </p:nvPr>
        </p:nvSpPr>
        <p:spPr>
          <a:xfrm>
            <a:off x="5384800" y="1989454"/>
            <a:ext cx="5701453" cy="1371600"/>
          </a:xfrm>
        </p:spPr>
        <p:txBody>
          <a:bodyPr>
            <a:noAutofit/>
          </a:bodyPr>
          <a:lstStyle/>
          <a:p>
            <a:pPr marL="457200" indent="-457200" algn="r" rtl="1">
              <a:buClr>
                <a:srgbClr val="CC0099"/>
              </a:buClr>
              <a:buFont typeface="Courier New" panose="02070309020205020404" pitchFamily="49" charset="0"/>
              <a:buChar char="o"/>
            </a:pPr>
            <a:r>
              <a:rPr lang="fa-IR" sz="2800" dirty="0" smtClean="0">
                <a:solidFill>
                  <a:schemeClr val="bg1">
                    <a:lumMod val="95000"/>
                    <a:lumOff val="5000"/>
                  </a:schemeClr>
                </a:solidFill>
                <a:cs typeface="+mn-cs"/>
              </a:rPr>
              <a:t>عرضه </a:t>
            </a:r>
            <a:r>
              <a:rPr lang="en-US" sz="2800" dirty="0" smtClean="0">
                <a:solidFill>
                  <a:srgbClr val="FF0000"/>
                </a:solidFill>
                <a:cs typeface="+mn-cs"/>
              </a:rPr>
              <a:t>SFA</a:t>
            </a:r>
            <a:r>
              <a:rPr lang="fa-IR" sz="2800" dirty="0" smtClean="0">
                <a:solidFill>
                  <a:schemeClr val="bg1">
                    <a:lumMod val="95000"/>
                    <a:lumOff val="5000"/>
                  </a:schemeClr>
                </a:solidFill>
                <a:cs typeface="+mn-cs"/>
              </a:rPr>
              <a:t> و </a:t>
            </a:r>
            <a:r>
              <a:rPr lang="en-US" sz="2800" dirty="0" smtClean="0">
                <a:solidFill>
                  <a:srgbClr val="FF0000"/>
                </a:solidFill>
                <a:cs typeface="+mn-cs"/>
              </a:rPr>
              <a:t>UFA</a:t>
            </a:r>
            <a:r>
              <a:rPr lang="fa-IR" sz="2800" dirty="0" smtClean="0">
                <a:solidFill>
                  <a:schemeClr val="bg1">
                    <a:lumMod val="95000"/>
                    <a:lumOff val="5000"/>
                  </a:schemeClr>
                </a:solidFill>
                <a:cs typeface="+mn-cs"/>
              </a:rPr>
              <a:t> مسیر </a:t>
            </a:r>
            <a:r>
              <a:rPr lang="en-US" sz="2800" dirty="0" smtClean="0">
                <a:solidFill>
                  <a:schemeClr val="bg1">
                    <a:lumMod val="95000"/>
                    <a:lumOff val="5000"/>
                  </a:schemeClr>
                </a:solidFill>
                <a:cs typeface="+mn-cs"/>
              </a:rPr>
              <a:t>CDP-choline</a:t>
            </a:r>
            <a:r>
              <a:rPr lang="fa-IR" sz="2800" dirty="0" smtClean="0">
                <a:solidFill>
                  <a:schemeClr val="bg1">
                    <a:lumMod val="95000"/>
                    <a:lumOff val="5000"/>
                  </a:schemeClr>
                </a:solidFill>
                <a:cs typeface="+mn-cs"/>
              </a:rPr>
              <a:t> را فعال می کند </a:t>
            </a:r>
          </a:p>
          <a:p>
            <a:pPr marL="914400" lvl="1" indent="-457200" algn="r" rtl="1">
              <a:buClr>
                <a:srgbClr val="CC0099"/>
              </a:buClr>
              <a:buFont typeface="Courier New" panose="02070309020205020404" pitchFamily="49" charset="0"/>
              <a:buChar char="o"/>
            </a:pPr>
            <a:r>
              <a:rPr lang="fa-IR" sz="2600" dirty="0" smtClean="0">
                <a:solidFill>
                  <a:schemeClr val="bg1">
                    <a:lumMod val="95000"/>
                    <a:lumOff val="5000"/>
                  </a:schemeClr>
                </a:solidFill>
                <a:cs typeface="+mn-cs"/>
              </a:rPr>
              <a:t>مزیت عرضه کولین</a:t>
            </a:r>
          </a:p>
          <a:p>
            <a:pPr marL="914400" lvl="1" indent="-457200" algn="r" rtl="1">
              <a:buClr>
                <a:srgbClr val="CC0099"/>
              </a:buClr>
              <a:buFont typeface="Courier New" panose="02070309020205020404" pitchFamily="49" charset="0"/>
              <a:buChar char="o"/>
            </a:pPr>
            <a:r>
              <a:rPr lang="fa-IR" sz="2600" dirty="0" smtClean="0">
                <a:solidFill>
                  <a:schemeClr val="bg1">
                    <a:lumMod val="95000"/>
                    <a:lumOff val="5000"/>
                  </a:schemeClr>
                </a:solidFill>
                <a:cs typeface="+mn-cs"/>
              </a:rPr>
              <a:t>لزوما صدور </a:t>
            </a:r>
            <a:r>
              <a:rPr lang="en-US" sz="2600" dirty="0" smtClean="0">
                <a:solidFill>
                  <a:schemeClr val="bg1">
                    <a:lumMod val="95000"/>
                    <a:lumOff val="5000"/>
                  </a:schemeClr>
                </a:solidFill>
                <a:cs typeface="+mn-cs"/>
              </a:rPr>
              <a:t>VLDL</a:t>
            </a:r>
            <a:r>
              <a:rPr lang="fa-IR" sz="2600" dirty="0" smtClean="0">
                <a:solidFill>
                  <a:schemeClr val="bg1">
                    <a:lumMod val="95000"/>
                    <a:lumOff val="5000"/>
                  </a:schemeClr>
                </a:solidFill>
                <a:cs typeface="+mn-cs"/>
              </a:rPr>
              <a:t> بیشتر نمی شود چون </a:t>
            </a:r>
            <a:r>
              <a:rPr lang="en-US" sz="2600" dirty="0" smtClean="0">
                <a:solidFill>
                  <a:schemeClr val="bg1">
                    <a:lumMod val="95000"/>
                    <a:lumOff val="5000"/>
                  </a:schemeClr>
                </a:solidFill>
                <a:cs typeface="+mn-cs"/>
              </a:rPr>
              <a:t>PEMT</a:t>
            </a:r>
            <a:r>
              <a:rPr lang="fa-IR" sz="2600" dirty="0" smtClean="0">
                <a:solidFill>
                  <a:schemeClr val="bg1">
                    <a:lumMod val="95000"/>
                    <a:lumOff val="5000"/>
                  </a:schemeClr>
                </a:solidFill>
                <a:cs typeface="+mn-cs"/>
              </a:rPr>
              <a:t> مهار می شود</a:t>
            </a:r>
            <a:endParaRPr lang="en-US" sz="2600" dirty="0">
              <a:solidFill>
                <a:schemeClr val="bg1">
                  <a:lumMod val="95000"/>
                  <a:lumOff val="5000"/>
                </a:schemeClr>
              </a:solidFill>
              <a:cs typeface="+mn-cs"/>
            </a:endParaRPr>
          </a:p>
        </p:txBody>
      </p:sp>
    </p:spTree>
    <p:extLst>
      <p:ext uri="{BB962C8B-B14F-4D97-AF65-F5344CB8AC3E}">
        <p14:creationId xmlns:p14="http://schemas.microsoft.com/office/powerpoint/2010/main" val="4254404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1143951" y="548640"/>
            <a:ext cx="9574849" cy="979488"/>
          </a:xfrm>
        </p:spPr>
        <p:txBody>
          <a:bodyPr/>
          <a:lstStyle/>
          <a:p>
            <a:pPr algn="ctr" rtl="1"/>
            <a:r>
              <a:rPr lang="fa-IR" sz="3600" dirty="0" smtClean="0">
                <a:solidFill>
                  <a:schemeClr val="bg1">
                    <a:lumMod val="95000"/>
                    <a:lumOff val="5000"/>
                  </a:schemeClr>
                </a:solidFill>
              </a:rPr>
              <a:t>اپی ژنتیک و متیلاسیون </a:t>
            </a:r>
            <a:r>
              <a:rPr lang="en-US" sz="3600" dirty="0" smtClean="0">
                <a:solidFill>
                  <a:schemeClr val="bg1">
                    <a:lumMod val="95000"/>
                    <a:lumOff val="5000"/>
                  </a:schemeClr>
                </a:solidFill>
              </a:rPr>
              <a:t>DNA</a:t>
            </a:r>
            <a:endParaRPr lang="en-US" sz="3600" dirty="0">
              <a:solidFill>
                <a:schemeClr val="bg1">
                  <a:lumMod val="95000"/>
                  <a:lumOff val="5000"/>
                </a:schemeClr>
              </a:solidFill>
            </a:endParaRPr>
          </a:p>
        </p:txBody>
      </p:sp>
      <p:sp>
        <p:nvSpPr>
          <p:cNvPr id="9" name="Content Placeholder 8"/>
          <p:cNvSpPr>
            <a:spLocks noGrp="1"/>
          </p:cNvSpPr>
          <p:nvPr>
            <p:ph idx="1"/>
          </p:nvPr>
        </p:nvSpPr>
        <p:spPr>
          <a:xfrm>
            <a:off x="1885632" y="1853248"/>
            <a:ext cx="8946541" cy="4195481"/>
          </a:xfrm>
        </p:spPr>
        <p:txBody>
          <a:bodyPr>
            <a:normAutofit/>
          </a:bodyPr>
          <a:lstStyle/>
          <a:p>
            <a:pPr algn="r" rtl="1">
              <a:spcAft>
                <a:spcPts val="1800"/>
              </a:spcAft>
            </a:pPr>
            <a:r>
              <a:rPr lang="fa-IR" sz="2800" dirty="0" smtClean="0">
                <a:solidFill>
                  <a:schemeClr val="bg1">
                    <a:lumMod val="95000"/>
                    <a:lumOff val="5000"/>
                  </a:schemeClr>
                </a:solidFill>
                <a:cs typeface="+mn-cs"/>
              </a:rPr>
              <a:t>اپی ژنتیک تغییرات کووالانسی در پروتئین های هیستون و </a:t>
            </a:r>
            <a:r>
              <a:rPr lang="en-US" sz="2800" dirty="0" smtClean="0">
                <a:solidFill>
                  <a:schemeClr val="bg1">
                    <a:lumMod val="95000"/>
                    <a:lumOff val="5000"/>
                  </a:schemeClr>
                </a:solidFill>
                <a:cs typeface="+mn-cs"/>
              </a:rPr>
              <a:t>DNA</a:t>
            </a:r>
            <a:r>
              <a:rPr lang="fa-IR" sz="2800" dirty="0" smtClean="0">
                <a:solidFill>
                  <a:schemeClr val="bg1">
                    <a:lumMod val="95000"/>
                    <a:lumOff val="5000"/>
                  </a:schemeClr>
                </a:solidFill>
                <a:cs typeface="+mn-cs"/>
              </a:rPr>
              <a:t> است</a:t>
            </a:r>
          </a:p>
          <a:p>
            <a:pPr lvl="1" algn="r" rtl="1">
              <a:spcAft>
                <a:spcPts val="1800"/>
              </a:spcAft>
            </a:pPr>
            <a:r>
              <a:rPr lang="fa-IR" sz="2400" dirty="0" smtClean="0">
                <a:solidFill>
                  <a:schemeClr val="bg1">
                    <a:lumMod val="95000"/>
                    <a:lumOff val="5000"/>
                  </a:schemeClr>
                </a:solidFill>
                <a:cs typeface="+mn-cs"/>
              </a:rPr>
              <a:t>ویتامین ها، و کولین و بتائین قادر به القای تغییرات اپی ژنتیک هستند</a:t>
            </a:r>
          </a:p>
          <a:p>
            <a:pPr lvl="1" algn="r" rtl="1">
              <a:spcAft>
                <a:spcPts val="1800"/>
              </a:spcAft>
            </a:pPr>
            <a:r>
              <a:rPr lang="fa-IR" sz="2400" dirty="0" smtClean="0">
                <a:solidFill>
                  <a:schemeClr val="bg1">
                    <a:lumMod val="95000"/>
                    <a:lumOff val="5000"/>
                  </a:schemeClr>
                </a:solidFill>
                <a:cs typeface="+mn-cs"/>
              </a:rPr>
              <a:t>عرضه مکمل کولین متیلاسیون </a:t>
            </a:r>
            <a:r>
              <a:rPr lang="en-US" sz="2400" dirty="0" smtClean="0">
                <a:solidFill>
                  <a:schemeClr val="bg1">
                    <a:lumMod val="95000"/>
                    <a:lumOff val="5000"/>
                  </a:schemeClr>
                </a:solidFill>
                <a:cs typeface="+mn-cs"/>
              </a:rPr>
              <a:t>DNA</a:t>
            </a:r>
            <a:r>
              <a:rPr lang="fa-IR" sz="2400" dirty="0" smtClean="0">
                <a:solidFill>
                  <a:schemeClr val="bg1">
                    <a:lumMod val="95000"/>
                    <a:lumOff val="5000"/>
                  </a:schemeClr>
                </a:solidFill>
                <a:cs typeface="+mn-cs"/>
              </a:rPr>
              <a:t> را در گاوهای شیری سه هفته بعد از زایش کاهش و در سطح ژن گیرنده های </a:t>
            </a:r>
            <a:r>
              <a:rPr lang="en-US" sz="2400" dirty="0" smtClean="0">
                <a:solidFill>
                  <a:schemeClr val="bg1">
                    <a:lumMod val="95000"/>
                    <a:lumOff val="5000"/>
                  </a:schemeClr>
                </a:solidFill>
                <a:cs typeface="+mn-cs"/>
              </a:rPr>
              <a:t>PPAR-</a:t>
            </a:r>
            <a:r>
              <a:rPr lang="el-GR" sz="2400" dirty="0" smtClean="0">
                <a:solidFill>
                  <a:schemeClr val="bg1">
                    <a:lumMod val="95000"/>
                    <a:lumOff val="5000"/>
                  </a:schemeClr>
                </a:solidFill>
                <a:cs typeface="+mn-cs"/>
              </a:rPr>
              <a:t>α</a:t>
            </a:r>
            <a:r>
              <a:rPr lang="fa-IR" sz="2400" dirty="0" smtClean="0">
                <a:solidFill>
                  <a:schemeClr val="bg1">
                    <a:lumMod val="95000"/>
                    <a:lumOff val="5000"/>
                  </a:schemeClr>
                </a:solidFill>
                <a:cs typeface="+mn-cs"/>
              </a:rPr>
              <a:t> افزایش داد</a:t>
            </a:r>
          </a:p>
          <a:p>
            <a:pPr lvl="1" algn="r" rtl="1">
              <a:spcAft>
                <a:spcPts val="1800"/>
              </a:spcAft>
            </a:pPr>
            <a:r>
              <a:rPr lang="fa-IR" sz="2400" dirty="0" smtClean="0">
                <a:solidFill>
                  <a:schemeClr val="bg1">
                    <a:lumMod val="95000"/>
                    <a:lumOff val="5000"/>
                  </a:schemeClr>
                </a:solidFill>
                <a:cs typeface="+mn-cs"/>
              </a:rPr>
              <a:t>عرضه متیونین به مادران آبستن سنگین </a:t>
            </a:r>
            <a:r>
              <a:rPr lang="fa-IR" sz="2400" dirty="0">
                <a:solidFill>
                  <a:schemeClr val="bg1">
                    <a:lumMod val="95000"/>
                    <a:lumOff val="5000"/>
                  </a:schemeClr>
                </a:solidFill>
                <a:cs typeface="+mn-cs"/>
              </a:rPr>
              <a:t>و تحت تنش </a:t>
            </a:r>
            <a:r>
              <a:rPr lang="fa-IR" sz="2400" dirty="0" smtClean="0">
                <a:solidFill>
                  <a:schemeClr val="bg1">
                    <a:lumMod val="95000"/>
                    <a:lumOff val="5000"/>
                  </a:schemeClr>
                </a:solidFill>
                <a:cs typeface="+mn-cs"/>
              </a:rPr>
              <a:t>حرارتی</a:t>
            </a:r>
          </a:p>
          <a:p>
            <a:pPr lvl="1" algn="r" rtl="1">
              <a:spcAft>
                <a:spcPts val="1800"/>
              </a:spcAft>
            </a:pPr>
            <a:r>
              <a:rPr lang="fa-IR" sz="2400" dirty="0" smtClean="0">
                <a:solidFill>
                  <a:schemeClr val="bg1">
                    <a:lumMod val="95000"/>
                    <a:lumOff val="5000"/>
                  </a:schemeClr>
                </a:solidFill>
                <a:cs typeface="+mn-cs"/>
              </a:rPr>
              <a:t>متیلاسیون </a:t>
            </a:r>
            <a:r>
              <a:rPr lang="en-US" sz="2400" dirty="0" smtClean="0">
                <a:solidFill>
                  <a:schemeClr val="bg1">
                    <a:lumMod val="95000"/>
                    <a:lumOff val="5000"/>
                  </a:schemeClr>
                </a:solidFill>
                <a:cs typeface="+mn-cs"/>
              </a:rPr>
              <a:t>DNA</a:t>
            </a:r>
            <a:r>
              <a:rPr lang="fa-IR" sz="2400" dirty="0" smtClean="0">
                <a:solidFill>
                  <a:schemeClr val="bg1">
                    <a:lumMod val="95000"/>
                    <a:lumOff val="5000"/>
                  </a:schemeClr>
                </a:solidFill>
                <a:cs typeface="+mn-cs"/>
              </a:rPr>
              <a:t> را در گوساله های متولد شده از آنها کاهش داد</a:t>
            </a:r>
            <a:endParaRPr lang="en-US" sz="2400" dirty="0">
              <a:solidFill>
                <a:schemeClr val="bg1">
                  <a:lumMod val="95000"/>
                  <a:lumOff val="5000"/>
                </a:schemeClr>
              </a:solidFill>
              <a:cs typeface="+mn-cs"/>
            </a:endParaRPr>
          </a:p>
        </p:txBody>
      </p:sp>
    </p:spTree>
    <p:extLst>
      <p:ext uri="{BB962C8B-B14F-4D97-AF65-F5344CB8AC3E}">
        <p14:creationId xmlns:p14="http://schemas.microsoft.com/office/powerpoint/2010/main" val="3678134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695787"/>
            <a:ext cx="9404723" cy="565854"/>
          </a:xfrm>
        </p:spPr>
        <p:txBody>
          <a:bodyPr/>
          <a:lstStyle/>
          <a:p>
            <a:pPr algn="ctr" rtl="1"/>
            <a:r>
              <a:rPr lang="fa-IR" sz="3200" dirty="0" smtClean="0">
                <a:solidFill>
                  <a:schemeClr val="bg1">
                    <a:lumMod val="95000"/>
                    <a:lumOff val="5000"/>
                  </a:schemeClr>
                </a:solidFill>
              </a:rPr>
              <a:t>نتایج استفاده از کولین پوشش دار کولی گل</a:t>
            </a:r>
            <a:r>
              <a:rPr lang="en-US" sz="3200" dirty="0" smtClean="0">
                <a:solidFill>
                  <a:schemeClr val="bg1">
                    <a:lumMod val="95000"/>
                    <a:lumOff val="5000"/>
                  </a:schemeClr>
                </a:solidFill>
              </a:rPr>
              <a:t>  (</a:t>
            </a:r>
            <a:r>
              <a:rPr lang="en-US" sz="3200" dirty="0" err="1" smtClean="0">
                <a:solidFill>
                  <a:schemeClr val="bg1">
                    <a:lumMod val="95000"/>
                    <a:lumOff val="5000"/>
                  </a:schemeClr>
                </a:solidFill>
              </a:rPr>
              <a:t>Choligol</a:t>
            </a:r>
            <a:r>
              <a:rPr lang="en-US" sz="3200" dirty="0" smtClean="0">
                <a:solidFill>
                  <a:schemeClr val="bg1">
                    <a:lumMod val="95000"/>
                    <a:lumOff val="5000"/>
                  </a:schemeClr>
                </a:solidFill>
              </a:rPr>
              <a:t>)</a:t>
            </a:r>
            <a:r>
              <a:rPr lang="fa-IR" sz="3200" dirty="0" smtClean="0">
                <a:solidFill>
                  <a:schemeClr val="bg1">
                    <a:lumMod val="95000"/>
                    <a:lumOff val="5000"/>
                  </a:schemeClr>
                </a:solidFill>
              </a:rPr>
              <a:t>در آزمایش مزرعه ای</a:t>
            </a:r>
            <a:endParaRPr lang="en-US" sz="3200" dirty="0">
              <a:solidFill>
                <a:schemeClr val="bg1">
                  <a:lumMod val="95000"/>
                  <a:lumOff val="5000"/>
                </a:schemeClr>
              </a:solidFill>
            </a:endParaRPr>
          </a:p>
        </p:txBody>
      </p:sp>
      <p:sp>
        <p:nvSpPr>
          <p:cNvPr id="3" name="Content Placeholder 2"/>
          <p:cNvSpPr>
            <a:spLocks noGrp="1"/>
          </p:cNvSpPr>
          <p:nvPr>
            <p:ph idx="1"/>
          </p:nvPr>
        </p:nvSpPr>
        <p:spPr>
          <a:xfrm>
            <a:off x="1103312" y="2357719"/>
            <a:ext cx="8946541" cy="1980602"/>
          </a:xfrm>
        </p:spPr>
        <p:txBody>
          <a:bodyPr/>
          <a:lstStyle/>
          <a:p>
            <a:pPr algn="r" rtl="1"/>
            <a:r>
              <a:rPr lang="fa-IR" dirty="0" smtClean="0">
                <a:solidFill>
                  <a:schemeClr val="bg1">
                    <a:lumMod val="95000"/>
                    <a:lumOff val="5000"/>
                  </a:schemeClr>
                </a:solidFill>
              </a:rPr>
              <a:t>90 رأس گاو پیش از زایش در دو گروه شاهد و 50 گرم در روز کولی گل</a:t>
            </a:r>
            <a:endParaRPr lang="en-US" dirty="0" smtClean="0">
              <a:solidFill>
                <a:schemeClr val="bg1">
                  <a:lumMod val="95000"/>
                  <a:lumOff val="5000"/>
                </a:schemeClr>
              </a:solidFill>
            </a:endParaRPr>
          </a:p>
          <a:p>
            <a:pPr algn="r" rtl="1"/>
            <a:r>
              <a:rPr lang="fa-IR" dirty="0" smtClean="0">
                <a:solidFill>
                  <a:schemeClr val="bg1">
                    <a:lumMod val="95000"/>
                    <a:lumOff val="5000"/>
                  </a:schemeClr>
                </a:solidFill>
              </a:rPr>
              <a:t>مصرف خوراگ </a:t>
            </a:r>
          </a:p>
          <a:p>
            <a:pPr algn="r" rtl="1"/>
            <a:r>
              <a:rPr lang="fa-IR" dirty="0" smtClean="0">
                <a:solidFill>
                  <a:schemeClr val="bg1">
                    <a:lumMod val="95000"/>
                    <a:lumOff val="5000"/>
                  </a:schemeClr>
                </a:solidFill>
              </a:rPr>
              <a:t>مصرف خوراک گروهی اندازه گیری شد</a:t>
            </a:r>
          </a:p>
          <a:p>
            <a:pPr algn="r" rtl="1"/>
            <a:r>
              <a:rPr lang="fa-IR" dirty="0" smtClean="0">
                <a:solidFill>
                  <a:schemeClr val="bg1">
                    <a:lumMod val="95000"/>
                    <a:lumOff val="5000"/>
                  </a:schemeClr>
                </a:solidFill>
              </a:rPr>
              <a:t>نمونه خون در روز </a:t>
            </a:r>
            <a:r>
              <a:rPr lang="fa-IR" dirty="0">
                <a:solidFill>
                  <a:schemeClr val="bg1">
                    <a:lumMod val="95000"/>
                    <a:lumOff val="5000"/>
                  </a:schemeClr>
                </a:solidFill>
              </a:rPr>
              <a:t>3</a:t>
            </a:r>
            <a:r>
              <a:rPr lang="fa-IR" dirty="0" smtClean="0">
                <a:solidFill>
                  <a:schemeClr val="bg1">
                    <a:lumMod val="95000"/>
                    <a:lumOff val="5000"/>
                  </a:schemeClr>
                </a:solidFill>
              </a:rPr>
              <a:t>- </a:t>
            </a:r>
            <a:r>
              <a:rPr lang="fa-IR" dirty="0" smtClean="0">
                <a:solidFill>
                  <a:schemeClr val="bg1">
                    <a:lumMod val="95000"/>
                    <a:lumOff val="5000"/>
                  </a:schemeClr>
                </a:solidFill>
              </a:rPr>
              <a:t>و </a:t>
            </a:r>
            <a:r>
              <a:rPr lang="fa-IR" dirty="0" smtClean="0">
                <a:solidFill>
                  <a:schemeClr val="bg1">
                    <a:lumMod val="95000"/>
                    <a:lumOff val="5000"/>
                  </a:schemeClr>
                </a:solidFill>
              </a:rPr>
              <a:t>4+ </a:t>
            </a:r>
            <a:r>
              <a:rPr lang="fa-IR" dirty="0" smtClean="0">
                <a:solidFill>
                  <a:schemeClr val="bg1">
                    <a:lumMod val="95000"/>
                    <a:lumOff val="5000"/>
                  </a:schemeClr>
                </a:solidFill>
              </a:rPr>
              <a:t>اخذ شد (20 رأس در تیمار)</a:t>
            </a:r>
            <a:endParaRPr lang="en-US" dirty="0">
              <a:solidFill>
                <a:schemeClr val="bg1">
                  <a:lumMod val="95000"/>
                  <a:lumOff val="5000"/>
                </a:schemeClr>
              </a:solidFill>
            </a:endParaRPr>
          </a:p>
        </p:txBody>
      </p:sp>
    </p:spTree>
    <p:extLst>
      <p:ext uri="{BB962C8B-B14F-4D97-AF65-F5344CB8AC3E}">
        <p14:creationId xmlns:p14="http://schemas.microsoft.com/office/powerpoint/2010/main" val="165861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734907399"/>
              </p:ext>
            </p:extLst>
          </p:nvPr>
        </p:nvGraphicFramePr>
        <p:xfrm>
          <a:off x="1169043" y="1736203"/>
          <a:ext cx="5233493" cy="3724154"/>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p:cNvPicPr>
            <a:picLocks noChangeAspect="1"/>
          </p:cNvPicPr>
          <p:nvPr/>
        </p:nvPicPr>
        <p:blipFill>
          <a:blip r:embed="rId3">
            <a:lum bright="-20000" contrast="40000"/>
          </a:blip>
          <a:stretch>
            <a:fillRect/>
          </a:stretch>
        </p:blipFill>
        <p:spPr>
          <a:xfrm>
            <a:off x="6718297" y="1863523"/>
            <a:ext cx="4669722" cy="2834794"/>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3590088137"/>
              </p:ext>
            </p:extLst>
          </p:nvPr>
        </p:nvGraphicFramePr>
        <p:xfrm>
          <a:off x="6766245" y="4558416"/>
          <a:ext cx="4621775" cy="762039"/>
        </p:xfrm>
        <a:graphic>
          <a:graphicData uri="http://schemas.openxmlformats.org/drawingml/2006/table">
            <a:tbl>
              <a:tblPr>
                <a:tableStyleId>{5C22544A-7EE6-4342-B048-85BDC9FD1C3A}</a:tableStyleId>
              </a:tblPr>
              <a:tblGrid>
                <a:gridCol w="924355"/>
                <a:gridCol w="924355"/>
                <a:gridCol w="924355"/>
                <a:gridCol w="924355"/>
                <a:gridCol w="924355"/>
              </a:tblGrid>
              <a:tr h="254013">
                <a:tc>
                  <a:txBody>
                    <a:bodyPr/>
                    <a:lstStyle/>
                    <a:p>
                      <a:pPr algn="ctr" fontAlgn="b"/>
                      <a:r>
                        <a:rPr lang="en-US" sz="1600" b="0" i="0" u="none" strike="noStrike" dirty="0" smtClean="0">
                          <a:solidFill>
                            <a:srgbClr val="000000"/>
                          </a:solidFill>
                          <a:effectLst/>
                          <a:latin typeface="Calibri" panose="020F0502020204030204" pitchFamily="34" charset="0"/>
                        </a:rPr>
                        <a:t>DIM</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28</a:t>
                      </a:r>
                      <a:endParaRPr lang="en-US" sz="1600" b="0" i="0" u="none" strike="noStrike" dirty="0">
                        <a:solidFill>
                          <a:srgbClr val="000000"/>
                        </a:solidFill>
                        <a:effectLst/>
                        <a:latin typeface="Calibri" panose="020F0502020204030204" pitchFamily="34" charset="0"/>
                      </a:endParaRPr>
                    </a:p>
                  </a:txBody>
                  <a:tcPr marL="7620" marR="7620" marT="7620" marB="0" anchor="b"/>
                </a:tc>
              </a:tr>
              <a:tr h="254013">
                <a:tc>
                  <a:txBody>
                    <a:bodyPr/>
                    <a:lstStyle/>
                    <a:p>
                      <a:pPr algn="r" rtl="1" fontAlgn="b"/>
                      <a:r>
                        <a:rPr lang="fa-IR" sz="1600" b="1" u="none" strike="noStrike" dirty="0">
                          <a:solidFill>
                            <a:schemeClr val="bg1"/>
                          </a:solidFill>
                          <a:effectLst/>
                        </a:rPr>
                        <a:t>شاهد</a:t>
                      </a:r>
                      <a:endParaRPr lang="fa-IR" sz="1600" b="1"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35.4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39.5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41.3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42.6</a:t>
                      </a:r>
                      <a:endParaRPr lang="en-US" sz="1600" b="0" i="0" u="none" strike="noStrike" dirty="0">
                        <a:solidFill>
                          <a:srgbClr val="000000"/>
                        </a:solidFill>
                        <a:effectLst/>
                        <a:latin typeface="Calibri" panose="020F0502020204030204" pitchFamily="34" charset="0"/>
                      </a:endParaRPr>
                    </a:p>
                  </a:txBody>
                  <a:tcPr marL="7620" marR="7620" marT="7620" marB="0" anchor="b"/>
                </a:tc>
              </a:tr>
              <a:tr h="254013">
                <a:tc>
                  <a:txBody>
                    <a:bodyPr/>
                    <a:lstStyle/>
                    <a:p>
                      <a:pPr algn="r" rtl="1" fontAlgn="b"/>
                      <a:r>
                        <a:rPr lang="fa-IR" sz="1600" b="1" u="none" strike="noStrike" dirty="0">
                          <a:solidFill>
                            <a:schemeClr val="bg1"/>
                          </a:solidFill>
                          <a:effectLst/>
                        </a:rPr>
                        <a:t>کولی  گل</a:t>
                      </a:r>
                      <a:endParaRPr lang="fa-IR" sz="1600" b="1" i="0" u="none" strike="noStrike" dirty="0">
                        <a:solidFill>
                          <a:schemeClr val="bg1"/>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35.3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38.9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42.2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45.1</a:t>
                      </a:r>
                      <a:endParaRPr lang="en-US" sz="16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769401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3997" y="787078"/>
            <a:ext cx="9760974" cy="5046563"/>
          </a:xfrm>
          <a:prstGeom prst="rect">
            <a:avLst/>
          </a:prstGeom>
        </p:spPr>
      </p:pic>
    </p:spTree>
    <p:extLst>
      <p:ext uri="{BB962C8B-B14F-4D97-AF65-F5344CB8AC3E}">
        <p14:creationId xmlns:p14="http://schemas.microsoft.com/office/powerpoint/2010/main" val="590996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22238"/>
            <a:ext cx="9404723" cy="939202"/>
          </a:xfrm>
        </p:spPr>
        <p:txBody>
          <a:bodyPr/>
          <a:lstStyle/>
          <a:p>
            <a:pPr algn="r" rtl="1"/>
            <a:r>
              <a:rPr lang="fa-IR" dirty="0" smtClean="0">
                <a:solidFill>
                  <a:schemeClr val="bg1"/>
                </a:solidFill>
              </a:rPr>
              <a:t>نیاز گاو شیری به ترکیبات متیل دهنده</a:t>
            </a:r>
            <a:endParaRPr lang="en-US" dirty="0">
              <a:solidFill>
                <a:schemeClr val="bg1"/>
              </a:solidFill>
            </a:endParaRPr>
          </a:p>
        </p:txBody>
      </p:sp>
      <p:sp>
        <p:nvSpPr>
          <p:cNvPr id="3" name="Content Placeholder 2"/>
          <p:cNvSpPr>
            <a:spLocks noGrp="1"/>
          </p:cNvSpPr>
          <p:nvPr>
            <p:ph idx="1"/>
          </p:nvPr>
        </p:nvSpPr>
        <p:spPr>
          <a:xfrm>
            <a:off x="1561494" y="1656678"/>
            <a:ext cx="8946541" cy="4195481"/>
          </a:xfrm>
        </p:spPr>
        <p:txBody>
          <a:bodyPr>
            <a:normAutofit/>
          </a:bodyPr>
          <a:lstStyle/>
          <a:p>
            <a:pPr algn="r" rtl="1"/>
            <a:r>
              <a:rPr lang="fa-IR" sz="3200" dirty="0" smtClean="0">
                <a:solidFill>
                  <a:schemeClr val="bg1"/>
                </a:solidFill>
                <a:cs typeface="+mn-cs"/>
              </a:rPr>
              <a:t>توازن منفی متیل بعد از زایش </a:t>
            </a:r>
          </a:p>
          <a:p>
            <a:pPr lvl="1" algn="r" rtl="1"/>
            <a:r>
              <a:rPr lang="fa-IR" sz="2800" dirty="0" smtClean="0">
                <a:solidFill>
                  <a:schemeClr val="bg1"/>
                </a:solidFill>
                <a:cs typeface="+mn-cs"/>
              </a:rPr>
              <a:t>تخریب وسیع در شکمبه</a:t>
            </a:r>
          </a:p>
          <a:p>
            <a:pPr lvl="1" algn="r" rtl="1"/>
            <a:r>
              <a:rPr lang="fa-IR" sz="2800" dirty="0" smtClean="0">
                <a:solidFill>
                  <a:schemeClr val="bg1"/>
                </a:solidFill>
                <a:cs typeface="+mn-cs"/>
              </a:rPr>
              <a:t>نیاز فزاینده به فسفاتیدیل کولین و کولین در شیر</a:t>
            </a:r>
          </a:p>
          <a:p>
            <a:pPr algn="r" rtl="1"/>
            <a:r>
              <a:rPr lang="fa-IR" sz="3200" dirty="0" smtClean="0">
                <a:solidFill>
                  <a:schemeClr val="bg1"/>
                </a:solidFill>
                <a:cs typeface="+mn-cs"/>
              </a:rPr>
              <a:t>کمبود متیل دهنده اختصاصی نیست چون مکانیسم جبرانی وجود دارد</a:t>
            </a:r>
          </a:p>
          <a:p>
            <a:pPr algn="r" rtl="1"/>
            <a:r>
              <a:rPr lang="fa-IR" sz="3200" dirty="0" smtClean="0">
                <a:solidFill>
                  <a:schemeClr val="bg1"/>
                </a:solidFill>
                <a:cs typeface="+mn-cs"/>
              </a:rPr>
              <a:t>مکانیسم های جبرانی احتمالا محدودیت فیزیولوژیکی در </a:t>
            </a:r>
            <a:r>
              <a:rPr lang="en-US" sz="3200" dirty="0" smtClean="0">
                <a:solidFill>
                  <a:schemeClr val="bg1"/>
                </a:solidFill>
                <a:cs typeface="+mn-cs"/>
              </a:rPr>
              <a:t>in vivo</a:t>
            </a:r>
            <a:r>
              <a:rPr lang="fa-IR" sz="3200" dirty="0" smtClean="0">
                <a:solidFill>
                  <a:schemeClr val="bg1"/>
                </a:solidFill>
                <a:cs typeface="+mn-cs"/>
              </a:rPr>
              <a:t> دارند</a:t>
            </a:r>
          </a:p>
          <a:p>
            <a:pPr lvl="1" algn="r" rtl="1"/>
            <a:endParaRPr lang="en-US" sz="2800" dirty="0">
              <a:solidFill>
                <a:schemeClr val="bg1"/>
              </a:solidFill>
              <a:cs typeface="+mn-cs"/>
            </a:endParaRPr>
          </a:p>
        </p:txBody>
      </p:sp>
    </p:spTree>
    <p:extLst>
      <p:ext uri="{BB962C8B-B14F-4D97-AF65-F5344CB8AC3E}">
        <p14:creationId xmlns:p14="http://schemas.microsoft.com/office/powerpoint/2010/main" val="38502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0" y="452718"/>
            <a:ext cx="5377234" cy="583602"/>
          </a:xfrm>
        </p:spPr>
        <p:txBody>
          <a:bodyPr/>
          <a:lstStyle/>
          <a:p>
            <a:pPr algn="ctr" rtl="1"/>
            <a:r>
              <a:rPr lang="fa-IR" sz="3200" dirty="0" smtClean="0">
                <a:solidFill>
                  <a:schemeClr val="bg1"/>
                </a:solidFill>
              </a:rPr>
              <a:t>ملاحظات راجع به عرضه کولین</a:t>
            </a:r>
            <a:endParaRPr lang="en-US" sz="3200" dirty="0">
              <a:solidFill>
                <a:schemeClr val="bg1"/>
              </a:solidFill>
            </a:endParaRPr>
          </a:p>
        </p:txBody>
      </p:sp>
      <p:sp>
        <p:nvSpPr>
          <p:cNvPr id="3" name="Content Placeholder 2"/>
          <p:cNvSpPr>
            <a:spLocks noGrp="1"/>
          </p:cNvSpPr>
          <p:nvPr>
            <p:ph idx="1"/>
          </p:nvPr>
        </p:nvSpPr>
        <p:spPr>
          <a:xfrm>
            <a:off x="406401" y="1473798"/>
            <a:ext cx="9644434" cy="4195481"/>
          </a:xfrm>
        </p:spPr>
        <p:txBody>
          <a:bodyPr>
            <a:noAutofit/>
          </a:bodyPr>
          <a:lstStyle/>
          <a:p>
            <a:pPr algn="r" rtl="1">
              <a:buClr>
                <a:srgbClr val="CC0099"/>
              </a:buClr>
              <a:buSzPct val="70000"/>
              <a:buFont typeface="Wingdings 3" panose="05040102010807070707" pitchFamily="18" charset="2"/>
              <a:buChar char=""/>
            </a:pPr>
            <a:r>
              <a:rPr lang="fa-IR" sz="2400" dirty="0" smtClean="0">
                <a:solidFill>
                  <a:schemeClr val="bg1"/>
                </a:solidFill>
                <a:cs typeface="+mn-cs"/>
              </a:rPr>
              <a:t>بین </a:t>
            </a:r>
            <a:r>
              <a:rPr lang="fa-IR" sz="2400" dirty="0">
                <a:solidFill>
                  <a:schemeClr val="bg1"/>
                </a:solidFill>
                <a:cs typeface="+mn-cs"/>
              </a:rPr>
              <a:t>روش های پوشش دار کردن ممکن است فرق باشد و زیست فراهمی را </a:t>
            </a:r>
            <a:r>
              <a:rPr lang="fa-IR" sz="2400" dirty="0" smtClean="0">
                <a:solidFill>
                  <a:schemeClr val="bg1"/>
                </a:solidFill>
                <a:cs typeface="+mn-cs"/>
              </a:rPr>
              <a:t>کم</a:t>
            </a:r>
            <a:r>
              <a:rPr lang="fa-IR" sz="2400" dirty="0" smtClean="0">
                <a:solidFill>
                  <a:srgbClr val="FF0000"/>
                </a:solidFill>
                <a:cs typeface="+mn-cs"/>
              </a:rPr>
              <a:t>تر</a:t>
            </a:r>
            <a:r>
              <a:rPr lang="fa-IR" sz="2400" dirty="0" smtClean="0">
                <a:solidFill>
                  <a:schemeClr val="bg1"/>
                </a:solidFill>
                <a:cs typeface="+mn-cs"/>
              </a:rPr>
              <a:t> کند </a:t>
            </a:r>
            <a:r>
              <a:rPr lang="fa-IR" sz="2400" dirty="0" smtClean="0">
                <a:solidFill>
                  <a:srgbClr val="FF0000"/>
                </a:solidFill>
                <a:cs typeface="+mn-cs"/>
              </a:rPr>
              <a:t>(13%  زیست فراهمی)</a:t>
            </a:r>
            <a:endParaRPr lang="fa-IR" sz="2400" dirty="0">
              <a:solidFill>
                <a:srgbClr val="FF0000"/>
              </a:solidFill>
              <a:cs typeface="+mn-cs"/>
            </a:endParaRPr>
          </a:p>
          <a:p>
            <a:pPr algn="r" rtl="1">
              <a:buClr>
                <a:srgbClr val="CC0099"/>
              </a:buClr>
              <a:buSzPct val="70000"/>
              <a:buFont typeface="Wingdings 3" panose="05040102010807070707" pitchFamily="18" charset="2"/>
              <a:buChar char=""/>
            </a:pPr>
            <a:r>
              <a:rPr lang="fa-IR" sz="2400" dirty="0" smtClean="0">
                <a:solidFill>
                  <a:schemeClr val="bg1"/>
                </a:solidFill>
                <a:cs typeface="+mn-cs"/>
              </a:rPr>
              <a:t>طبق محاسبات بهترین </a:t>
            </a:r>
            <a:r>
              <a:rPr lang="fa-IR" sz="2400" dirty="0">
                <a:solidFill>
                  <a:schemeClr val="bg1"/>
                </a:solidFill>
                <a:cs typeface="+mn-cs"/>
              </a:rPr>
              <a:t>پاسخ ها </a:t>
            </a:r>
            <a:r>
              <a:rPr lang="fa-IR" sz="2400" dirty="0">
                <a:solidFill>
                  <a:srgbClr val="FF0000"/>
                </a:solidFill>
                <a:cs typeface="+mn-cs"/>
              </a:rPr>
              <a:t>برای تولید شیر </a:t>
            </a:r>
            <a:r>
              <a:rPr lang="fa-IR" sz="2400" dirty="0">
                <a:solidFill>
                  <a:schemeClr val="bg1"/>
                </a:solidFill>
                <a:cs typeface="+mn-cs"/>
              </a:rPr>
              <a:t>با عرضه </a:t>
            </a:r>
            <a:r>
              <a:rPr lang="fa-IR" sz="2400" dirty="0">
                <a:solidFill>
                  <a:srgbClr val="FF0000"/>
                </a:solidFill>
                <a:cs typeface="+mn-cs"/>
              </a:rPr>
              <a:t>25.5 گرم کولین خالص </a:t>
            </a:r>
            <a:r>
              <a:rPr lang="fa-IR" sz="2400" dirty="0" smtClean="0">
                <a:solidFill>
                  <a:schemeClr val="bg1"/>
                </a:solidFill>
                <a:cs typeface="+mn-cs"/>
              </a:rPr>
              <a:t>دیده می شود اما روند از 6.5 تا 28.5 گرم/روزخطی </a:t>
            </a:r>
            <a:r>
              <a:rPr lang="fa-IR" sz="2400" dirty="0">
                <a:solidFill>
                  <a:schemeClr val="bg1"/>
                </a:solidFill>
                <a:cs typeface="+mn-cs"/>
              </a:rPr>
              <a:t>است </a:t>
            </a:r>
            <a:endParaRPr lang="fa-IR" sz="2400" dirty="0" smtClean="0">
              <a:solidFill>
                <a:schemeClr val="bg1"/>
              </a:solidFill>
              <a:cs typeface="+mn-cs"/>
            </a:endParaRPr>
          </a:p>
          <a:p>
            <a:pPr algn="r" rtl="1">
              <a:buClr>
                <a:srgbClr val="CC0099"/>
              </a:buClr>
              <a:buSzPct val="70000"/>
              <a:buFont typeface="Wingdings 3" panose="05040102010807070707" pitchFamily="18" charset="2"/>
              <a:buChar char=""/>
            </a:pPr>
            <a:r>
              <a:rPr lang="fa-IR" sz="2400" dirty="0" smtClean="0">
                <a:solidFill>
                  <a:schemeClr val="bg1"/>
                </a:solidFill>
                <a:cs typeface="+mn-cs"/>
              </a:rPr>
              <a:t>میانگین مصرف 12.9 گرم کولین خالص (حدود 50 تا 60 گرم کولین پوشش دار) تولید شیر را 1/6 کیلوگرم زیاد کرده است</a:t>
            </a:r>
          </a:p>
          <a:p>
            <a:pPr algn="r" rtl="1">
              <a:buClr>
                <a:srgbClr val="CC0099"/>
              </a:buClr>
              <a:buSzPct val="70000"/>
              <a:buFont typeface="Wingdings 3" panose="05040102010807070707" pitchFamily="18" charset="2"/>
              <a:buChar char=""/>
            </a:pPr>
            <a:r>
              <a:rPr lang="fa-IR" sz="2400" dirty="0">
                <a:solidFill>
                  <a:schemeClr val="bg1"/>
                </a:solidFill>
                <a:cs typeface="+mn-cs"/>
              </a:rPr>
              <a:t>اثر کولین مستقل از سطح تولید شیر و </a:t>
            </a:r>
            <a:r>
              <a:rPr lang="en-US" sz="1800" dirty="0">
                <a:solidFill>
                  <a:schemeClr val="bg1"/>
                </a:solidFill>
                <a:cs typeface="+mn-cs"/>
              </a:rPr>
              <a:t>BCS</a:t>
            </a:r>
            <a:r>
              <a:rPr lang="fa-IR" sz="2400" dirty="0">
                <a:solidFill>
                  <a:schemeClr val="bg1"/>
                </a:solidFill>
                <a:cs typeface="+mn-cs"/>
              </a:rPr>
              <a:t> </a:t>
            </a:r>
            <a:r>
              <a:rPr lang="fa-IR" sz="2400" dirty="0" smtClean="0">
                <a:solidFill>
                  <a:schemeClr val="bg1"/>
                </a:solidFill>
                <a:cs typeface="+mn-cs"/>
              </a:rPr>
              <a:t>است</a:t>
            </a:r>
            <a:endParaRPr lang="fa-IR" sz="2400" dirty="0">
              <a:solidFill>
                <a:schemeClr val="bg1"/>
              </a:solidFill>
              <a:cs typeface="+mn-cs"/>
            </a:endParaRPr>
          </a:p>
          <a:p>
            <a:pPr algn="r" rtl="1">
              <a:buClr>
                <a:srgbClr val="CC0099"/>
              </a:buClr>
              <a:buSzPct val="70000"/>
              <a:buFont typeface="Wingdings 3" panose="05040102010807070707" pitchFamily="18" charset="2"/>
              <a:buChar char=""/>
            </a:pPr>
            <a:r>
              <a:rPr lang="fa-IR" sz="2400" dirty="0" smtClean="0">
                <a:solidFill>
                  <a:schemeClr val="bg1"/>
                </a:solidFill>
                <a:cs typeface="+mn-cs"/>
              </a:rPr>
              <a:t>سطوح </a:t>
            </a:r>
            <a:r>
              <a:rPr lang="fa-IR" sz="2400" dirty="0">
                <a:solidFill>
                  <a:schemeClr val="bg1"/>
                </a:solidFill>
                <a:cs typeface="+mn-cs"/>
              </a:rPr>
              <a:t>بالاتر </a:t>
            </a:r>
            <a:r>
              <a:rPr lang="fa-IR" sz="2400" dirty="0" smtClean="0">
                <a:solidFill>
                  <a:schemeClr val="bg1"/>
                </a:solidFill>
                <a:cs typeface="+mn-cs"/>
              </a:rPr>
              <a:t>مصرف کولین بستگی دارد به</a:t>
            </a:r>
          </a:p>
          <a:p>
            <a:pPr lvl="1" algn="r" rtl="1">
              <a:buClr>
                <a:srgbClr val="CC0099"/>
              </a:buClr>
              <a:buSzPct val="70000"/>
              <a:buFont typeface="Wingdings 3" panose="05040102010807070707" pitchFamily="18" charset="2"/>
              <a:buChar char=""/>
            </a:pPr>
            <a:r>
              <a:rPr lang="fa-IR" sz="2000" dirty="0" smtClean="0">
                <a:solidFill>
                  <a:schemeClr val="bg1"/>
                </a:solidFill>
                <a:cs typeface="+mn-cs"/>
              </a:rPr>
              <a:t> متیونین جیره</a:t>
            </a:r>
          </a:p>
          <a:p>
            <a:pPr lvl="1" algn="r" rtl="1">
              <a:buClr>
                <a:srgbClr val="CC0099"/>
              </a:buClr>
              <a:buSzPct val="70000"/>
              <a:buFont typeface="Wingdings 3" panose="05040102010807070707" pitchFamily="18" charset="2"/>
              <a:buChar char=""/>
            </a:pPr>
            <a:r>
              <a:rPr lang="fa-IR" sz="2000" dirty="0" smtClean="0">
                <a:solidFill>
                  <a:schemeClr val="bg1"/>
                </a:solidFill>
                <a:cs typeface="+mn-cs"/>
              </a:rPr>
              <a:t>مرحله فیزیولوژیکی و طول دوره مورد استفاده</a:t>
            </a:r>
          </a:p>
          <a:p>
            <a:pPr lvl="1" algn="r" rtl="1">
              <a:buClr>
                <a:srgbClr val="CC0099"/>
              </a:buClr>
              <a:buSzPct val="70000"/>
              <a:buFont typeface="Wingdings 3" panose="05040102010807070707" pitchFamily="18" charset="2"/>
              <a:buChar char=""/>
            </a:pPr>
            <a:r>
              <a:rPr lang="fa-IR" sz="2000" dirty="0" smtClean="0">
                <a:solidFill>
                  <a:schemeClr val="bg1"/>
                </a:solidFill>
                <a:cs typeface="+mn-cs"/>
              </a:rPr>
              <a:t>اثر روی سایر شاخص های عملکردی</a:t>
            </a:r>
          </a:p>
        </p:txBody>
      </p:sp>
    </p:spTree>
    <p:extLst>
      <p:ext uri="{BB962C8B-B14F-4D97-AF65-F5344CB8AC3E}">
        <p14:creationId xmlns:p14="http://schemas.microsoft.com/office/powerpoint/2010/main" val="597890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bg1">
                    <a:lumMod val="95000"/>
                    <a:lumOff val="5000"/>
                  </a:schemeClr>
                </a:solidFill>
              </a:rPr>
              <a:t>نیاسین</a:t>
            </a:r>
            <a:endParaRPr lang="en-US" dirty="0">
              <a:solidFill>
                <a:schemeClr val="bg1">
                  <a:lumMod val="95000"/>
                  <a:lumOff val="5000"/>
                </a:schemeClr>
              </a:solidFill>
            </a:endParaRPr>
          </a:p>
        </p:txBody>
      </p:sp>
      <p:sp>
        <p:nvSpPr>
          <p:cNvPr id="3" name="Content Placeholder 2"/>
          <p:cNvSpPr>
            <a:spLocks noGrp="1"/>
          </p:cNvSpPr>
          <p:nvPr>
            <p:ph idx="1"/>
          </p:nvPr>
        </p:nvSpPr>
        <p:spPr>
          <a:xfrm>
            <a:off x="891940" y="1360367"/>
            <a:ext cx="8946541" cy="4195481"/>
          </a:xfrm>
        </p:spPr>
        <p:txBody>
          <a:bodyPr>
            <a:noAutofit/>
          </a:bodyPr>
          <a:lstStyle/>
          <a:p>
            <a:pPr algn="r" rtl="1">
              <a:buClr>
                <a:srgbClr val="CC0099"/>
              </a:buClr>
              <a:buSzPct val="70000"/>
            </a:pPr>
            <a:r>
              <a:rPr lang="fa-IR" sz="2800" dirty="0" smtClean="0">
                <a:solidFill>
                  <a:schemeClr val="bg1">
                    <a:lumMod val="95000"/>
                    <a:lumOff val="5000"/>
                  </a:schemeClr>
                </a:solidFill>
                <a:cs typeface="+mn-cs"/>
              </a:rPr>
              <a:t>تامین کوآنزیم های اکسیداسیون و احیاء در میتوکندری</a:t>
            </a:r>
          </a:p>
          <a:p>
            <a:pPr algn="r" rtl="1">
              <a:buClr>
                <a:srgbClr val="CC0099"/>
              </a:buClr>
              <a:buSzPct val="70000"/>
            </a:pPr>
            <a:r>
              <a:rPr lang="fa-IR" sz="2800" dirty="0" smtClean="0">
                <a:solidFill>
                  <a:schemeClr val="bg1">
                    <a:lumMod val="95000"/>
                    <a:lumOff val="5000"/>
                  </a:schemeClr>
                </a:solidFill>
                <a:cs typeface="+mn-cs"/>
              </a:rPr>
              <a:t>جلوگیری از رهایش چربی بافتی از طریق افزایش گیرنده های </a:t>
            </a:r>
            <a:r>
              <a:rPr lang="en-US" sz="2200" dirty="0" smtClean="0">
                <a:solidFill>
                  <a:schemeClr val="bg1">
                    <a:lumMod val="95000"/>
                    <a:lumOff val="5000"/>
                  </a:schemeClr>
                </a:solidFill>
                <a:cs typeface="+mn-cs"/>
              </a:rPr>
              <a:t>HCA2</a:t>
            </a:r>
            <a:r>
              <a:rPr lang="fa-IR" sz="2800" dirty="0" smtClean="0">
                <a:solidFill>
                  <a:schemeClr val="bg1">
                    <a:lumMod val="95000"/>
                    <a:lumOff val="5000"/>
                  </a:schemeClr>
                </a:solidFill>
                <a:cs typeface="+mn-cs"/>
              </a:rPr>
              <a:t> در بافت چربی</a:t>
            </a:r>
          </a:p>
          <a:p>
            <a:pPr algn="r" rtl="1">
              <a:buClr>
                <a:srgbClr val="CC0099"/>
              </a:buClr>
              <a:buSzPct val="70000"/>
            </a:pPr>
            <a:r>
              <a:rPr lang="fa-IR" sz="2800" dirty="0" smtClean="0">
                <a:solidFill>
                  <a:schemeClr val="bg1">
                    <a:lumMod val="95000"/>
                    <a:lumOff val="5000"/>
                  </a:schemeClr>
                </a:solidFill>
                <a:cs typeface="+mn-cs"/>
              </a:rPr>
              <a:t>سرکوب </a:t>
            </a:r>
            <a:r>
              <a:rPr lang="en-US" sz="2800" dirty="0" smtClean="0">
                <a:solidFill>
                  <a:schemeClr val="bg1">
                    <a:lumMod val="95000"/>
                    <a:lumOff val="5000"/>
                  </a:schemeClr>
                </a:solidFill>
                <a:cs typeface="+mn-cs"/>
              </a:rPr>
              <a:t>LPS</a:t>
            </a:r>
          </a:p>
          <a:p>
            <a:pPr algn="r" rtl="1">
              <a:buClr>
                <a:srgbClr val="CC0099"/>
              </a:buClr>
              <a:buSzPct val="70000"/>
            </a:pPr>
            <a:r>
              <a:rPr lang="fa-IR" sz="2800" dirty="0" smtClean="0">
                <a:solidFill>
                  <a:schemeClr val="bg1">
                    <a:lumMod val="95000"/>
                    <a:lumOff val="5000"/>
                  </a:schemeClr>
                </a:solidFill>
                <a:cs typeface="+mn-cs"/>
              </a:rPr>
              <a:t>افزایش آدیپونکتین در سلول های کبدی و بسیاری بافتهای دیگر</a:t>
            </a:r>
          </a:p>
          <a:p>
            <a:pPr algn="r" rtl="1">
              <a:buClr>
                <a:srgbClr val="CC0099"/>
              </a:buClr>
              <a:buSzPct val="70000"/>
            </a:pPr>
            <a:r>
              <a:rPr lang="fa-IR" sz="2800" dirty="0" smtClean="0">
                <a:solidFill>
                  <a:schemeClr val="bg1">
                    <a:lumMod val="95000"/>
                    <a:lumOff val="5000"/>
                  </a:schemeClr>
                </a:solidFill>
                <a:cs typeface="+mn-cs"/>
              </a:rPr>
              <a:t>منابع جیره ای</a:t>
            </a:r>
          </a:p>
          <a:p>
            <a:pPr lvl="1" algn="r" rtl="1">
              <a:buClr>
                <a:srgbClr val="CC0099"/>
              </a:buClr>
              <a:buSzPct val="70000"/>
            </a:pPr>
            <a:r>
              <a:rPr lang="fa-IR" sz="2400" dirty="0" smtClean="0">
                <a:solidFill>
                  <a:schemeClr val="bg1">
                    <a:lumMod val="95000"/>
                    <a:lumOff val="5000"/>
                  </a:schemeClr>
                </a:solidFill>
                <a:cs typeface="+mn-cs"/>
              </a:rPr>
              <a:t>منابع حیوانی</a:t>
            </a:r>
          </a:p>
          <a:p>
            <a:pPr lvl="1" algn="r" rtl="1">
              <a:buClr>
                <a:srgbClr val="CC0099"/>
              </a:buClr>
              <a:buSzPct val="70000"/>
            </a:pPr>
            <a:r>
              <a:rPr lang="fa-IR" sz="2400" dirty="0">
                <a:solidFill>
                  <a:schemeClr val="bg1">
                    <a:lumMod val="95000"/>
                    <a:lumOff val="5000"/>
                  </a:schemeClr>
                </a:solidFill>
                <a:cs typeface="+mn-cs"/>
              </a:rPr>
              <a:t>چغندرقند</a:t>
            </a:r>
          </a:p>
          <a:p>
            <a:pPr lvl="1" algn="r" rtl="1">
              <a:buClr>
                <a:srgbClr val="CC0099"/>
              </a:buClr>
              <a:buSzPct val="70000"/>
            </a:pPr>
            <a:r>
              <a:rPr lang="fa-IR" sz="2400" dirty="0" smtClean="0">
                <a:solidFill>
                  <a:schemeClr val="bg1">
                    <a:lumMod val="95000"/>
                    <a:lumOff val="5000"/>
                  </a:schemeClr>
                </a:solidFill>
                <a:cs typeface="+mn-cs"/>
              </a:rPr>
              <a:t>علوفه های تازه</a:t>
            </a:r>
          </a:p>
          <a:p>
            <a:pPr lvl="1" algn="r" rtl="1">
              <a:buClr>
                <a:srgbClr val="CC0099"/>
              </a:buClr>
              <a:buSzPct val="70000"/>
            </a:pPr>
            <a:r>
              <a:rPr lang="fa-IR" sz="2400" dirty="0" smtClean="0">
                <a:solidFill>
                  <a:schemeClr val="bg1">
                    <a:lumMod val="95000"/>
                    <a:lumOff val="5000"/>
                  </a:schemeClr>
                </a:solidFill>
                <a:cs typeface="+mn-cs"/>
              </a:rPr>
              <a:t>غلات</a:t>
            </a:r>
          </a:p>
          <a:p>
            <a:pPr algn="r" rtl="1">
              <a:buClr>
                <a:srgbClr val="CC0099"/>
              </a:buClr>
              <a:buSzPct val="70000"/>
            </a:pPr>
            <a:endParaRPr lang="fa-IR" sz="2800" dirty="0" smtClean="0">
              <a:solidFill>
                <a:schemeClr val="bg1">
                  <a:lumMod val="95000"/>
                  <a:lumOff val="5000"/>
                </a:schemeClr>
              </a:solidFill>
              <a:cs typeface="+mn-cs"/>
            </a:endParaRPr>
          </a:p>
        </p:txBody>
      </p:sp>
      <p:sp>
        <p:nvSpPr>
          <p:cNvPr id="4" name="Down Arrow 3"/>
          <p:cNvSpPr/>
          <p:nvPr/>
        </p:nvSpPr>
        <p:spPr>
          <a:xfrm>
            <a:off x="9421793" y="4143736"/>
            <a:ext cx="162045" cy="17940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77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30776" y="718936"/>
            <a:ext cx="4819077" cy="866796"/>
          </a:xfrm>
        </p:spPr>
        <p:txBody>
          <a:bodyPr/>
          <a:lstStyle/>
          <a:p>
            <a:pPr algn="r" rtl="1"/>
            <a:r>
              <a:rPr lang="fa-IR" dirty="0" smtClean="0"/>
              <a:t>اثر بر متابولیسم شکمبه</a:t>
            </a:r>
            <a:endParaRPr lang="en-US" dirty="0"/>
          </a:p>
        </p:txBody>
      </p:sp>
      <p:sp>
        <p:nvSpPr>
          <p:cNvPr id="3" name="Content Placeholder 2"/>
          <p:cNvSpPr>
            <a:spLocks noGrp="1"/>
          </p:cNvSpPr>
          <p:nvPr>
            <p:ph idx="1"/>
          </p:nvPr>
        </p:nvSpPr>
        <p:spPr/>
        <p:txBody>
          <a:bodyPr>
            <a:normAutofit/>
          </a:bodyPr>
          <a:lstStyle/>
          <a:p>
            <a:pPr algn="r" rtl="1"/>
            <a:r>
              <a:rPr lang="fa-IR" sz="3200" dirty="0" smtClean="0">
                <a:solidFill>
                  <a:schemeClr val="bg1">
                    <a:lumMod val="95000"/>
                    <a:lumOff val="5000"/>
                  </a:schemeClr>
                </a:solidFill>
                <a:cs typeface="+mn-cs"/>
              </a:rPr>
              <a:t>بهبود سنتز پروتئین میکروبی در تنها دو از 7 مطالعه</a:t>
            </a:r>
          </a:p>
          <a:p>
            <a:pPr algn="r" rtl="1"/>
            <a:r>
              <a:rPr lang="fa-IR" sz="3200" dirty="0" smtClean="0">
                <a:solidFill>
                  <a:schemeClr val="bg1">
                    <a:lumMod val="95000"/>
                    <a:lumOff val="5000"/>
                  </a:schemeClr>
                </a:solidFill>
                <a:cs typeface="+mn-cs"/>
              </a:rPr>
              <a:t>رشد</a:t>
            </a:r>
            <a:r>
              <a:rPr lang="fa-IR" sz="2400" dirty="0" smtClean="0">
                <a:solidFill>
                  <a:schemeClr val="bg1">
                    <a:lumMod val="95000"/>
                    <a:lumOff val="5000"/>
                  </a:schemeClr>
                </a:solidFill>
                <a:cs typeface="+mn-cs"/>
              </a:rPr>
              <a:t> </a:t>
            </a:r>
            <a:r>
              <a:rPr lang="en-US" sz="2400" dirty="0" err="1" smtClean="0">
                <a:solidFill>
                  <a:schemeClr val="bg1">
                    <a:lumMod val="95000"/>
                    <a:lumOff val="5000"/>
                  </a:schemeClr>
                </a:solidFill>
                <a:cs typeface="+mn-cs"/>
              </a:rPr>
              <a:t>Entodimium</a:t>
            </a:r>
            <a:r>
              <a:rPr lang="fa-IR" sz="2400" dirty="0" smtClean="0">
                <a:solidFill>
                  <a:schemeClr val="bg1">
                    <a:lumMod val="95000"/>
                    <a:lumOff val="5000"/>
                  </a:schemeClr>
                </a:solidFill>
                <a:cs typeface="+mn-cs"/>
              </a:rPr>
              <a:t> </a:t>
            </a:r>
            <a:r>
              <a:rPr lang="fa-IR" sz="3200" dirty="0" smtClean="0">
                <a:solidFill>
                  <a:schemeClr val="bg1">
                    <a:lumMod val="95000"/>
                    <a:lumOff val="5000"/>
                  </a:schemeClr>
                </a:solidFill>
                <a:cs typeface="+mn-cs"/>
              </a:rPr>
              <a:t>و افزایش بلع نشاسته</a:t>
            </a:r>
          </a:p>
          <a:p>
            <a:pPr algn="r" rtl="1"/>
            <a:r>
              <a:rPr lang="fa-IR" sz="3200" dirty="0" smtClean="0">
                <a:solidFill>
                  <a:schemeClr val="bg1">
                    <a:lumMod val="95000"/>
                    <a:lumOff val="5000"/>
                  </a:schemeClr>
                </a:solidFill>
                <a:cs typeface="+mn-cs"/>
              </a:rPr>
              <a:t>عدم تاثیر بر هضم مواد مغذی و کل پروتئین میکروبی سنتز شده</a:t>
            </a:r>
          </a:p>
          <a:p>
            <a:pPr algn="r" rtl="1"/>
            <a:r>
              <a:rPr lang="fa-IR" sz="3200" dirty="0" smtClean="0">
                <a:solidFill>
                  <a:schemeClr val="bg1">
                    <a:lumMod val="95000"/>
                    <a:lumOff val="5000"/>
                  </a:schemeClr>
                </a:solidFill>
                <a:cs typeface="+mn-cs"/>
              </a:rPr>
              <a:t>عدم تغییر مشهود در </a:t>
            </a:r>
            <a:r>
              <a:rPr lang="en-US" sz="2400" dirty="0" smtClean="0">
                <a:solidFill>
                  <a:schemeClr val="bg1">
                    <a:lumMod val="95000"/>
                    <a:lumOff val="5000"/>
                  </a:schemeClr>
                </a:solidFill>
                <a:cs typeface="+mn-cs"/>
              </a:rPr>
              <a:t>VFA</a:t>
            </a:r>
            <a:endParaRPr lang="en-US" sz="3200" dirty="0">
              <a:solidFill>
                <a:schemeClr val="bg1">
                  <a:lumMod val="95000"/>
                  <a:lumOff val="5000"/>
                </a:schemeClr>
              </a:solidFill>
              <a:cs typeface="+mn-cs"/>
            </a:endParaRPr>
          </a:p>
        </p:txBody>
      </p:sp>
    </p:spTree>
    <p:extLst>
      <p:ext uri="{BB962C8B-B14F-4D97-AF65-F5344CB8AC3E}">
        <p14:creationId xmlns:p14="http://schemas.microsoft.com/office/powerpoint/2010/main" val="1370302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2633" y="452718"/>
            <a:ext cx="5768201" cy="866796"/>
          </a:xfrm>
        </p:spPr>
        <p:txBody>
          <a:bodyPr/>
          <a:lstStyle/>
          <a:p>
            <a:pPr algn="r" rtl="1"/>
            <a:r>
              <a:rPr lang="fa-IR" dirty="0" smtClean="0"/>
              <a:t>اثرات متابولیکی</a:t>
            </a:r>
            <a:endParaRPr lang="en-US" dirty="0"/>
          </a:p>
        </p:txBody>
      </p:sp>
      <p:sp>
        <p:nvSpPr>
          <p:cNvPr id="3" name="Content Placeholder 2"/>
          <p:cNvSpPr>
            <a:spLocks noGrp="1"/>
          </p:cNvSpPr>
          <p:nvPr>
            <p:ph idx="1"/>
          </p:nvPr>
        </p:nvSpPr>
        <p:spPr>
          <a:xfrm>
            <a:off x="1208466" y="1853248"/>
            <a:ext cx="8946541" cy="4195481"/>
          </a:xfrm>
        </p:spPr>
        <p:txBody>
          <a:bodyPr>
            <a:normAutofit/>
          </a:bodyPr>
          <a:lstStyle/>
          <a:p>
            <a:pPr algn="r" rtl="1">
              <a:buClr>
                <a:srgbClr val="CC0099"/>
              </a:buClr>
              <a:buSzPct val="70000"/>
            </a:pPr>
            <a:r>
              <a:rPr lang="fa-IR" sz="3200" dirty="0" smtClean="0">
                <a:solidFill>
                  <a:schemeClr val="bg1">
                    <a:lumMod val="95000"/>
                    <a:lumOff val="5000"/>
                  </a:schemeClr>
                </a:solidFill>
                <a:cs typeface="+mn-cs"/>
              </a:rPr>
              <a:t>کاهش گاه و بیگاه در </a:t>
            </a:r>
            <a:r>
              <a:rPr lang="en-US" sz="3200" dirty="0" smtClean="0">
                <a:solidFill>
                  <a:schemeClr val="bg1">
                    <a:lumMod val="95000"/>
                    <a:lumOff val="5000"/>
                  </a:schemeClr>
                </a:solidFill>
                <a:cs typeface="+mn-cs"/>
              </a:rPr>
              <a:t>NEFA</a:t>
            </a:r>
            <a:r>
              <a:rPr lang="fa-IR" sz="3200" dirty="0" smtClean="0">
                <a:solidFill>
                  <a:schemeClr val="bg1">
                    <a:lumMod val="95000"/>
                    <a:lumOff val="5000"/>
                  </a:schemeClr>
                </a:solidFill>
                <a:cs typeface="+mn-cs"/>
              </a:rPr>
              <a:t> پلاسما و </a:t>
            </a:r>
            <a:r>
              <a:rPr lang="en-US" sz="3200" dirty="0" smtClean="0">
                <a:solidFill>
                  <a:schemeClr val="bg1">
                    <a:lumMod val="95000"/>
                    <a:lumOff val="5000"/>
                  </a:schemeClr>
                </a:solidFill>
                <a:cs typeface="+mn-cs"/>
              </a:rPr>
              <a:t>BHB</a:t>
            </a:r>
          </a:p>
          <a:p>
            <a:pPr lvl="1" algn="r" rtl="1">
              <a:buClr>
                <a:srgbClr val="CC0099"/>
              </a:buClr>
              <a:buSzPct val="70000"/>
            </a:pPr>
            <a:r>
              <a:rPr lang="fa-IR" sz="2800" dirty="0" smtClean="0">
                <a:solidFill>
                  <a:schemeClr val="bg1">
                    <a:lumMod val="95000"/>
                    <a:lumOff val="5000"/>
                  </a:schemeClr>
                </a:solidFill>
                <a:cs typeface="+mn-cs"/>
              </a:rPr>
              <a:t>دوز استفاده</a:t>
            </a:r>
          </a:p>
          <a:p>
            <a:pPr lvl="1" algn="r" rtl="1">
              <a:buClr>
                <a:srgbClr val="CC0099"/>
              </a:buClr>
              <a:buSzPct val="70000"/>
            </a:pPr>
            <a:r>
              <a:rPr lang="fa-IR" sz="2800" dirty="0" smtClean="0">
                <a:solidFill>
                  <a:schemeClr val="bg1">
                    <a:lumMod val="95000"/>
                    <a:lumOff val="5000"/>
                  </a:schemeClr>
                </a:solidFill>
                <a:cs typeface="+mn-cs"/>
              </a:rPr>
              <a:t>وضعیت فیزیولوژیکی </a:t>
            </a:r>
          </a:p>
          <a:p>
            <a:pPr lvl="1" algn="r" rtl="1">
              <a:buClr>
                <a:srgbClr val="CC0099"/>
              </a:buClr>
              <a:buSzPct val="70000"/>
            </a:pPr>
            <a:r>
              <a:rPr lang="fa-IR" sz="2800" dirty="0" smtClean="0">
                <a:solidFill>
                  <a:schemeClr val="bg1">
                    <a:lumMod val="95000"/>
                    <a:lumOff val="5000"/>
                  </a:schemeClr>
                </a:solidFill>
                <a:cs typeface="+mn-cs"/>
              </a:rPr>
              <a:t>سطح مورد نیاز برای کاهش </a:t>
            </a:r>
            <a:r>
              <a:rPr lang="en-US" sz="2800" dirty="0" smtClean="0">
                <a:solidFill>
                  <a:schemeClr val="bg1">
                    <a:lumMod val="95000"/>
                    <a:lumOff val="5000"/>
                  </a:schemeClr>
                </a:solidFill>
                <a:cs typeface="+mn-cs"/>
              </a:rPr>
              <a:t>NEFA</a:t>
            </a:r>
            <a:r>
              <a:rPr lang="fa-IR" sz="2800" dirty="0" smtClean="0">
                <a:solidFill>
                  <a:schemeClr val="bg1">
                    <a:lumMod val="95000"/>
                    <a:lumOff val="5000"/>
                  </a:schemeClr>
                </a:solidFill>
                <a:cs typeface="+mn-cs"/>
              </a:rPr>
              <a:t> دقیقا معین نشده است</a:t>
            </a:r>
          </a:p>
          <a:p>
            <a:pPr lvl="1" algn="r" rtl="1">
              <a:buClr>
                <a:srgbClr val="CC0099"/>
              </a:buClr>
              <a:buSzPct val="70000"/>
            </a:pPr>
            <a:r>
              <a:rPr lang="fa-IR" sz="2800" dirty="0" smtClean="0">
                <a:solidFill>
                  <a:schemeClr val="bg1">
                    <a:lumMod val="95000"/>
                    <a:lumOff val="5000"/>
                  </a:schemeClr>
                </a:solidFill>
                <a:cs typeface="+mn-cs"/>
              </a:rPr>
              <a:t>برگشت سریع مقادیر </a:t>
            </a:r>
            <a:r>
              <a:rPr lang="en-US" sz="2800" dirty="0" smtClean="0">
                <a:solidFill>
                  <a:schemeClr val="bg1">
                    <a:lumMod val="95000"/>
                    <a:lumOff val="5000"/>
                  </a:schemeClr>
                </a:solidFill>
                <a:cs typeface="+mn-cs"/>
              </a:rPr>
              <a:t>NEFA</a:t>
            </a:r>
            <a:r>
              <a:rPr lang="fa-IR" sz="2800" dirty="0" smtClean="0">
                <a:solidFill>
                  <a:schemeClr val="bg1">
                    <a:lumMod val="95000"/>
                    <a:lumOff val="5000"/>
                  </a:schemeClr>
                </a:solidFill>
                <a:cs typeface="+mn-cs"/>
              </a:rPr>
              <a:t> و </a:t>
            </a:r>
            <a:r>
              <a:rPr lang="en-US" sz="2800" dirty="0" smtClean="0">
                <a:solidFill>
                  <a:schemeClr val="bg1">
                    <a:lumMod val="95000"/>
                    <a:lumOff val="5000"/>
                  </a:schemeClr>
                </a:solidFill>
                <a:cs typeface="+mn-cs"/>
              </a:rPr>
              <a:t>BHB</a:t>
            </a:r>
            <a:r>
              <a:rPr lang="fa-IR" sz="2800" dirty="0" smtClean="0">
                <a:solidFill>
                  <a:schemeClr val="bg1">
                    <a:lumMod val="95000"/>
                    <a:lumOff val="5000"/>
                  </a:schemeClr>
                </a:solidFill>
                <a:cs typeface="+mn-cs"/>
              </a:rPr>
              <a:t> به سطح پیش ازعرضه</a:t>
            </a:r>
            <a:r>
              <a:rPr lang="en-US" sz="2800" dirty="0" smtClean="0">
                <a:solidFill>
                  <a:schemeClr val="bg1">
                    <a:lumMod val="95000"/>
                    <a:lumOff val="5000"/>
                  </a:schemeClr>
                </a:solidFill>
                <a:cs typeface="+mn-cs"/>
              </a:rPr>
              <a:t> </a:t>
            </a:r>
          </a:p>
          <a:p>
            <a:pPr lvl="2" algn="r" rtl="1">
              <a:buClr>
                <a:srgbClr val="CC0099"/>
              </a:buClr>
              <a:buSzPct val="70000"/>
            </a:pPr>
            <a:r>
              <a:rPr lang="fa-IR" sz="2600" dirty="0" smtClean="0">
                <a:solidFill>
                  <a:schemeClr val="bg1">
                    <a:lumMod val="95000"/>
                    <a:lumOff val="5000"/>
                  </a:schemeClr>
                </a:solidFill>
                <a:cs typeface="+mn-cs"/>
              </a:rPr>
              <a:t>نیمه عمر کوتاه نیاسین</a:t>
            </a:r>
            <a:endParaRPr lang="en-US" sz="2600" dirty="0">
              <a:solidFill>
                <a:schemeClr val="bg1">
                  <a:lumMod val="95000"/>
                  <a:lumOff val="5000"/>
                </a:schemeClr>
              </a:solidFill>
              <a:cs typeface="+mn-cs"/>
            </a:endParaRPr>
          </a:p>
          <a:p>
            <a:pPr algn="r" rtl="1">
              <a:buClr>
                <a:srgbClr val="CC0099"/>
              </a:buClr>
              <a:buSzPct val="70000"/>
            </a:pPr>
            <a:endParaRPr lang="en-US" sz="3200" dirty="0">
              <a:solidFill>
                <a:schemeClr val="bg1">
                  <a:lumMod val="95000"/>
                  <a:lumOff val="5000"/>
                </a:schemeClr>
              </a:solidFill>
              <a:cs typeface="+mn-cs"/>
            </a:endParaRPr>
          </a:p>
        </p:txBody>
      </p:sp>
    </p:spTree>
    <p:extLst>
      <p:ext uri="{BB962C8B-B14F-4D97-AF65-F5344CB8AC3E}">
        <p14:creationId xmlns:p14="http://schemas.microsoft.com/office/powerpoint/2010/main" val="2413280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20000" contrast="40000"/>
          </a:blip>
          <a:stretch>
            <a:fillRect/>
          </a:stretch>
        </p:blipFill>
        <p:spPr>
          <a:xfrm>
            <a:off x="1155146" y="452718"/>
            <a:ext cx="9621271" cy="5795681"/>
          </a:xfrm>
          <a:prstGeom prst="rect">
            <a:avLst/>
          </a:prstGeom>
        </p:spPr>
      </p:pic>
      <p:sp>
        <p:nvSpPr>
          <p:cNvPr id="5" name="Flowchart: Summing Junction 4"/>
          <p:cNvSpPr/>
          <p:nvPr/>
        </p:nvSpPr>
        <p:spPr>
          <a:xfrm>
            <a:off x="7824486" y="2187615"/>
            <a:ext cx="347241" cy="324092"/>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umming Junction 5"/>
          <p:cNvSpPr/>
          <p:nvPr/>
        </p:nvSpPr>
        <p:spPr>
          <a:xfrm>
            <a:off x="3983620" y="3601655"/>
            <a:ext cx="347241" cy="324092"/>
          </a:xfrm>
          <a:prstGeom prst="flowChartSummingJunction">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013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4103" y="1149807"/>
            <a:ext cx="9015709" cy="5202675"/>
          </a:xfrm>
          <a:prstGeom prst="rect">
            <a:avLst/>
          </a:prstGeom>
        </p:spPr>
      </p:pic>
    </p:spTree>
    <p:extLst>
      <p:ext uri="{BB962C8B-B14F-4D97-AF65-F5344CB8AC3E}">
        <p14:creationId xmlns:p14="http://schemas.microsoft.com/office/powerpoint/2010/main" val="269723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34537" y="720789"/>
            <a:ext cx="9905998" cy="910302"/>
          </a:xfrm>
        </p:spPr>
        <p:txBody>
          <a:bodyPr/>
          <a:lstStyle/>
          <a:p>
            <a:pPr algn="ctr" rtl="1"/>
            <a:r>
              <a:rPr lang="fa-IR" dirty="0" smtClean="0">
                <a:solidFill>
                  <a:schemeClr val="bg1"/>
                </a:solidFill>
              </a:rPr>
              <a:t>متیل دهندگان مهم قابل عرضه از جیره</a:t>
            </a:r>
            <a:endParaRPr lang="en-US" dirty="0">
              <a:solidFill>
                <a:schemeClr val="bg1"/>
              </a:solidFill>
            </a:endParaRPr>
          </a:p>
        </p:txBody>
      </p:sp>
      <p:sp>
        <p:nvSpPr>
          <p:cNvPr id="3" name="Content Placeholder 2"/>
          <p:cNvSpPr>
            <a:spLocks noGrp="1"/>
          </p:cNvSpPr>
          <p:nvPr>
            <p:ph idx="1"/>
          </p:nvPr>
        </p:nvSpPr>
        <p:spPr>
          <a:xfrm>
            <a:off x="733639" y="1904812"/>
            <a:ext cx="9905999" cy="3541714"/>
          </a:xfrm>
        </p:spPr>
        <p:txBody>
          <a:bodyPr>
            <a:noAutofit/>
          </a:bodyPr>
          <a:lstStyle/>
          <a:p>
            <a:pPr algn="r" rtl="1">
              <a:buClr>
                <a:srgbClr val="CC0099"/>
              </a:buClr>
              <a:buFont typeface="Courier New" panose="02070309020205020404" pitchFamily="49" charset="0"/>
              <a:buChar char="o"/>
            </a:pPr>
            <a:r>
              <a:rPr lang="fa-IR" sz="3200" dirty="0" smtClean="0">
                <a:solidFill>
                  <a:srgbClr val="FF0000"/>
                </a:solidFill>
                <a:cs typeface="B Roya" panose="00000400000000000000" pitchFamily="2" charset="-78"/>
              </a:rPr>
              <a:t>متیونین</a:t>
            </a:r>
          </a:p>
          <a:p>
            <a:pPr lvl="1" algn="r" rtl="1">
              <a:buClr>
                <a:srgbClr val="CC0099"/>
              </a:buClr>
              <a:buFont typeface="Courier New" panose="02070309020205020404" pitchFamily="49" charset="0"/>
              <a:buChar char="o"/>
            </a:pPr>
            <a:r>
              <a:rPr lang="fa-IR" sz="2800" dirty="0" smtClean="0">
                <a:solidFill>
                  <a:schemeClr val="bg1"/>
                </a:solidFill>
                <a:cs typeface="B Roya" panose="00000400000000000000" pitchFamily="2" charset="-78"/>
              </a:rPr>
              <a:t>تبدیل مستقیم به </a:t>
            </a:r>
            <a:r>
              <a:rPr lang="en-US" sz="2800" dirty="0" smtClean="0">
                <a:solidFill>
                  <a:schemeClr val="bg1"/>
                </a:solidFill>
                <a:cs typeface="B Roya" panose="00000400000000000000" pitchFamily="2" charset="-78"/>
              </a:rPr>
              <a:t>SAM</a:t>
            </a:r>
          </a:p>
          <a:p>
            <a:pPr lvl="1" algn="r" rtl="1">
              <a:buClr>
                <a:srgbClr val="CC0099"/>
              </a:buClr>
              <a:buFont typeface="Courier New" panose="02070309020205020404" pitchFamily="49" charset="0"/>
              <a:buChar char="o"/>
            </a:pPr>
            <a:r>
              <a:rPr lang="fa-IR" sz="2800" dirty="0" smtClean="0">
                <a:solidFill>
                  <a:schemeClr val="bg1"/>
                </a:solidFill>
                <a:cs typeface="B Roya" panose="00000400000000000000" pitchFamily="2" charset="-78"/>
              </a:rPr>
              <a:t>افزاینده پروتئین شیر، ایمنی و سطح آنتی اکسیدانتی در بدن</a:t>
            </a:r>
          </a:p>
          <a:p>
            <a:pPr algn="r" rtl="1">
              <a:buClr>
                <a:srgbClr val="CC0099"/>
              </a:buClr>
              <a:buFont typeface="Courier New" panose="02070309020205020404" pitchFamily="49" charset="0"/>
              <a:buChar char="o"/>
            </a:pPr>
            <a:r>
              <a:rPr lang="fa-IR" sz="3200" dirty="0" smtClean="0">
                <a:solidFill>
                  <a:srgbClr val="FF0000"/>
                </a:solidFill>
                <a:cs typeface="B Roya" panose="00000400000000000000" pitchFamily="2" charset="-78"/>
              </a:rPr>
              <a:t>کولین</a:t>
            </a:r>
          </a:p>
          <a:p>
            <a:pPr lvl="1" algn="r" rtl="1">
              <a:buClr>
                <a:srgbClr val="CC0099"/>
              </a:buClr>
              <a:buFont typeface="Courier New" panose="02070309020205020404" pitchFamily="49" charset="0"/>
              <a:buChar char="o"/>
            </a:pPr>
            <a:r>
              <a:rPr lang="fa-IR" sz="3000" dirty="0" smtClean="0">
                <a:solidFill>
                  <a:schemeClr val="bg1"/>
                </a:solidFill>
                <a:cs typeface="B Roya" panose="00000400000000000000" pitchFamily="2" charset="-78"/>
              </a:rPr>
              <a:t>اکسایش به بتائین برای بازیافت مجدد متیونین در چرخه متیلاسیون</a:t>
            </a:r>
          </a:p>
          <a:p>
            <a:pPr lvl="1" algn="r" rtl="1">
              <a:buClr>
                <a:srgbClr val="CC0099"/>
              </a:buClr>
              <a:buFont typeface="Courier New" panose="02070309020205020404" pitchFamily="49" charset="0"/>
              <a:buChar char="o"/>
            </a:pPr>
            <a:r>
              <a:rPr lang="fa-IR" sz="2800" dirty="0" smtClean="0">
                <a:solidFill>
                  <a:schemeClr val="bg1"/>
                </a:solidFill>
                <a:cs typeface="B Roya" panose="00000400000000000000" pitchFamily="2" charset="-78"/>
              </a:rPr>
              <a:t>بهبود تولید شیر</a:t>
            </a:r>
          </a:p>
          <a:p>
            <a:pPr lvl="1" algn="r" rtl="1">
              <a:buClr>
                <a:srgbClr val="CC0099"/>
              </a:buClr>
              <a:buFont typeface="Courier New" panose="02070309020205020404" pitchFamily="49" charset="0"/>
              <a:buChar char="o"/>
            </a:pPr>
            <a:r>
              <a:rPr lang="fa-IR" sz="2800" dirty="0" smtClean="0">
                <a:solidFill>
                  <a:schemeClr val="bg1"/>
                </a:solidFill>
                <a:cs typeface="B Roya" panose="00000400000000000000" pitchFamily="2" charset="-78"/>
              </a:rPr>
              <a:t>سلامت متابولیکی</a:t>
            </a:r>
          </a:p>
          <a:p>
            <a:pPr algn="r" rtl="1">
              <a:buClr>
                <a:srgbClr val="CC0099"/>
              </a:buClr>
              <a:buFont typeface="Courier New" panose="02070309020205020404" pitchFamily="49" charset="0"/>
              <a:buChar char="o"/>
            </a:pPr>
            <a:r>
              <a:rPr lang="fa-IR" sz="3200" dirty="0" smtClean="0">
                <a:solidFill>
                  <a:srgbClr val="FF0000"/>
                </a:solidFill>
                <a:cs typeface="B Roya" panose="00000400000000000000" pitchFamily="2" charset="-78"/>
              </a:rPr>
              <a:t>بتائین، </a:t>
            </a:r>
            <a:r>
              <a:rPr lang="fa-IR" sz="3200" dirty="0" smtClean="0">
                <a:solidFill>
                  <a:schemeClr val="bg1"/>
                </a:solidFill>
                <a:cs typeface="B Roya" panose="00000400000000000000" pitchFamily="2" charset="-78"/>
              </a:rPr>
              <a:t>کولین و عرضه همزمان آنها با متیونین!</a:t>
            </a:r>
          </a:p>
        </p:txBody>
      </p:sp>
    </p:spTree>
    <p:extLst>
      <p:ext uri="{BB962C8B-B14F-4D97-AF65-F5344CB8AC3E}">
        <p14:creationId xmlns:p14="http://schemas.microsoft.com/office/powerpoint/2010/main" val="49919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360" y="612503"/>
            <a:ext cx="10527525" cy="1663666"/>
          </a:xfrm>
        </p:spPr>
        <p:txBody>
          <a:bodyPr>
            <a:normAutofit lnSpcReduction="10000"/>
          </a:bodyPr>
          <a:lstStyle/>
          <a:p>
            <a:pPr marL="457200" lvl="1" indent="0" algn="r" rtl="1">
              <a:buSzPct val="85000"/>
              <a:buNone/>
            </a:pPr>
            <a:r>
              <a:rPr lang="en-US" sz="2000" dirty="0" smtClean="0">
                <a:solidFill>
                  <a:schemeClr val="bg1"/>
                </a:solidFill>
              </a:rPr>
              <a:t>	</a:t>
            </a:r>
            <a:r>
              <a:rPr lang="fa-IR" sz="2000" dirty="0" smtClean="0">
                <a:solidFill>
                  <a:schemeClr val="bg1"/>
                </a:solidFill>
              </a:rPr>
              <a:t>بتائین</a:t>
            </a:r>
          </a:p>
          <a:p>
            <a:pPr marL="457200" lvl="1" indent="0" algn="r" rtl="1">
              <a:buSzPct val="85000"/>
              <a:buNone/>
            </a:pPr>
            <a:r>
              <a:rPr lang="en-US" sz="2000" dirty="0" smtClean="0">
                <a:solidFill>
                  <a:schemeClr val="bg1"/>
                </a:solidFill>
              </a:rPr>
              <a:t>	</a:t>
            </a:r>
            <a:r>
              <a:rPr lang="fa-IR" sz="2000" dirty="0" smtClean="0">
                <a:solidFill>
                  <a:schemeClr val="bg1"/>
                </a:solidFill>
              </a:rPr>
              <a:t>کولین</a:t>
            </a:r>
          </a:p>
          <a:p>
            <a:pPr marL="457200" lvl="1" indent="0" algn="ctr" rtl="1">
              <a:buSzPct val="85000"/>
              <a:buNone/>
            </a:pPr>
            <a:r>
              <a:rPr lang="en-US" sz="2400" dirty="0" smtClean="0">
                <a:solidFill>
                  <a:schemeClr val="bg1"/>
                </a:solidFill>
              </a:rPr>
              <a:t>													</a:t>
            </a:r>
            <a:r>
              <a:rPr lang="fa-IR" sz="2400" dirty="0" smtClean="0">
                <a:solidFill>
                  <a:schemeClr val="bg1"/>
                </a:solidFill>
              </a:rPr>
              <a:t>متیونین</a:t>
            </a:r>
            <a:endParaRPr lang="en-US" sz="2400" dirty="0" smtClean="0">
              <a:solidFill>
                <a:schemeClr val="bg1"/>
              </a:solidFill>
            </a:endParaRPr>
          </a:p>
          <a:p>
            <a:pPr marL="457200" lvl="1" indent="0" rtl="1">
              <a:spcBef>
                <a:spcPts val="0"/>
              </a:spcBef>
              <a:buSzPct val="85000"/>
              <a:buNone/>
            </a:pPr>
            <a:r>
              <a:rPr lang="en-US" sz="2400" dirty="0" smtClean="0">
                <a:solidFill>
                  <a:schemeClr val="bg1"/>
                </a:solidFill>
              </a:rPr>
              <a:t> </a:t>
            </a:r>
            <a:r>
              <a:rPr lang="fa-IR" sz="2000" dirty="0" smtClean="0">
                <a:solidFill>
                  <a:schemeClr val="bg1"/>
                </a:solidFill>
              </a:rPr>
              <a:t>اولین اسیدآمینه محدود کننده</a:t>
            </a:r>
            <a:r>
              <a:rPr lang="en-US" sz="2000" dirty="0" smtClean="0">
                <a:solidFill>
                  <a:schemeClr val="bg1"/>
                </a:solidFill>
              </a:rPr>
              <a:t> </a:t>
            </a:r>
            <a:r>
              <a:rPr lang="fa-IR" sz="2000" dirty="0" smtClean="0">
                <a:solidFill>
                  <a:schemeClr val="bg1"/>
                </a:solidFill>
              </a:rPr>
              <a:t>در اغلب جیره ها</a:t>
            </a:r>
          </a:p>
        </p:txBody>
      </p:sp>
      <p:grpSp>
        <p:nvGrpSpPr>
          <p:cNvPr id="37" name="Group 36"/>
          <p:cNvGrpSpPr/>
          <p:nvPr/>
        </p:nvGrpSpPr>
        <p:grpSpPr>
          <a:xfrm rot="5400000">
            <a:off x="1015946" y="1908286"/>
            <a:ext cx="3599216" cy="4538510"/>
            <a:chOff x="1675230" y="1988742"/>
            <a:chExt cx="3140144" cy="3573840"/>
          </a:xfrm>
        </p:grpSpPr>
        <p:sp>
          <p:nvSpPr>
            <p:cNvPr id="31" name="Action Button: Help 30">
              <a:hlinkClick r:id="" action="ppaction://noaction" highlightClick="1"/>
            </p:cNvPr>
            <p:cNvSpPr/>
            <p:nvPr/>
          </p:nvSpPr>
          <p:spPr>
            <a:xfrm rot="16200000">
              <a:off x="2388384" y="4491110"/>
              <a:ext cx="1396903" cy="746041"/>
            </a:xfrm>
            <a:prstGeom prst="actionButtonHelp">
              <a:avLst/>
            </a:prstGeom>
            <a:ln/>
          </p:spPr>
          <p:style>
            <a:lnRef idx="2">
              <a:schemeClr val="dk1"/>
            </a:lnRef>
            <a:fillRef idx="1">
              <a:schemeClr val="lt1"/>
            </a:fillRef>
            <a:effectRef idx="0">
              <a:schemeClr val="dk1"/>
            </a:effectRef>
            <a:fontRef idx="minor">
              <a:schemeClr val="dk1"/>
            </a:fontRef>
          </p:style>
          <p:txBody>
            <a:bodyPr rtlCol="1" anchor="ctr"/>
            <a:lstStyle/>
            <a:p>
              <a:pPr algn="ctr"/>
              <a:r>
                <a:rPr lang="en-US" sz="2800" b="1" strike="sngStrike" spc="-150" dirty="0" smtClean="0">
                  <a:solidFill>
                    <a:srgbClr val="FF0000"/>
                  </a:solidFill>
                  <a:effectLst>
                    <a:outerShdw blurRad="38100" dist="38100" dir="2700000" algn="tl">
                      <a:srgbClr val="000000">
                        <a:alpha val="43137"/>
                      </a:srgbClr>
                    </a:outerShdw>
                  </a:effectLst>
                  <a:latin typeface="Arial Narrow" panose="020B0606020202030204" pitchFamily="34" charset="0"/>
                </a:rPr>
                <a:t>LIMITED</a:t>
              </a:r>
              <a:endParaRPr lang="fa-IR" sz="2800" b="1" strike="sngStrike" spc="-150"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cxnSp>
          <p:nvCxnSpPr>
            <p:cNvPr id="5" name="Straight Arrow Connector 4"/>
            <p:cNvCxnSpPr/>
            <p:nvPr/>
          </p:nvCxnSpPr>
          <p:spPr>
            <a:xfrm>
              <a:off x="2120900" y="4127500"/>
              <a:ext cx="20955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675230" y="3222594"/>
              <a:ext cx="590744" cy="1886172"/>
            </a:xfrm>
            <a:prstGeom prst="rect">
              <a:avLst/>
            </a:prstGeom>
          </p:spPr>
          <p:style>
            <a:lnRef idx="0">
              <a:schemeClr val="accent4"/>
            </a:lnRef>
            <a:fillRef idx="3">
              <a:schemeClr val="accent4"/>
            </a:fillRef>
            <a:effectRef idx="3">
              <a:schemeClr val="accent4"/>
            </a:effectRef>
            <a:fontRef idx="minor">
              <a:schemeClr val="lt1"/>
            </a:fontRef>
          </p:style>
          <p:txBody>
            <a:bodyPr vert="vert270" wrap="square" rtlCol="1">
              <a:spAutoFit/>
            </a:bodyPr>
            <a:lstStyle/>
            <a:p>
              <a:pPr algn="ctr"/>
              <a:r>
                <a:rPr lang="fa-IR" sz="3200" dirty="0" smtClean="0">
                  <a:solidFill>
                    <a:schemeClr val="bg1"/>
                  </a:solidFill>
                </a:rPr>
                <a:t>هموسیستئن</a:t>
              </a:r>
              <a:endParaRPr lang="fa-IR" sz="3200" dirty="0">
                <a:solidFill>
                  <a:schemeClr val="bg1"/>
                </a:solidFill>
              </a:endParaRPr>
            </a:p>
          </p:txBody>
        </p:sp>
        <p:sp>
          <p:nvSpPr>
            <p:cNvPr id="10" name="TextBox 9"/>
            <p:cNvSpPr txBox="1"/>
            <p:nvPr/>
          </p:nvSpPr>
          <p:spPr>
            <a:xfrm rot="16200000">
              <a:off x="3861780" y="3880788"/>
              <a:ext cx="1397000" cy="510188"/>
            </a:xfrm>
            <a:prstGeom prst="rect">
              <a:avLst/>
            </a:prstGeom>
          </p:spPr>
          <p:style>
            <a:lnRef idx="0">
              <a:schemeClr val="accent4"/>
            </a:lnRef>
            <a:fillRef idx="3">
              <a:schemeClr val="accent4"/>
            </a:fillRef>
            <a:effectRef idx="3">
              <a:schemeClr val="accent4"/>
            </a:effectRef>
            <a:fontRef idx="minor">
              <a:schemeClr val="lt1"/>
            </a:fontRef>
          </p:style>
          <p:txBody>
            <a:bodyPr wrap="square" rtlCol="1">
              <a:spAutoFit/>
            </a:bodyPr>
            <a:lstStyle/>
            <a:p>
              <a:pPr algn="ctr" rtl="1"/>
              <a:r>
                <a:rPr lang="fa-IR" sz="3200" dirty="0" smtClean="0">
                  <a:solidFill>
                    <a:schemeClr val="bg1"/>
                  </a:solidFill>
                </a:rPr>
                <a:t>متیونین</a:t>
              </a:r>
              <a:endParaRPr lang="fa-IR" sz="3200" dirty="0">
                <a:solidFill>
                  <a:schemeClr val="bg1"/>
                </a:solidFill>
              </a:endParaRPr>
            </a:p>
          </p:txBody>
        </p:sp>
        <p:sp>
          <p:nvSpPr>
            <p:cNvPr id="11" name="Curved Up Arrow 10"/>
            <p:cNvSpPr/>
            <p:nvPr/>
          </p:nvSpPr>
          <p:spPr>
            <a:xfrm>
              <a:off x="2578940" y="3670179"/>
              <a:ext cx="1352309" cy="419221"/>
            </a:xfrm>
            <a:prstGeom prst="curvedUpArrow">
              <a:avLst/>
            </a:prstGeom>
            <a:solidFill>
              <a:srgbClr val="0070C0"/>
            </a:solidFill>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sz="2800">
                <a:ln>
                  <a:solidFill>
                    <a:srgbClr val="FF0000"/>
                  </a:solidFill>
                </a:ln>
                <a:solidFill>
                  <a:schemeClr val="tx1"/>
                </a:solidFill>
              </a:endParaRPr>
            </a:p>
          </p:txBody>
        </p:sp>
        <p:sp>
          <p:nvSpPr>
            <p:cNvPr id="12" name="TextBox 11"/>
            <p:cNvSpPr txBox="1"/>
            <p:nvPr/>
          </p:nvSpPr>
          <p:spPr>
            <a:xfrm rot="16200000">
              <a:off x="2327297" y="3027457"/>
              <a:ext cx="587213" cy="456484"/>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fa-IR" sz="2800" dirty="0" smtClean="0">
                  <a:solidFill>
                    <a:schemeClr val="bg1"/>
                  </a:solidFill>
                </a:rPr>
                <a:t>بتائین</a:t>
              </a:r>
              <a:endParaRPr lang="fa-IR" sz="2800" dirty="0">
                <a:solidFill>
                  <a:schemeClr val="bg1"/>
                </a:solidFill>
              </a:endParaRPr>
            </a:p>
          </p:txBody>
        </p:sp>
        <p:sp>
          <p:nvSpPr>
            <p:cNvPr id="13" name="TextBox 12"/>
            <p:cNvSpPr txBox="1"/>
            <p:nvPr/>
          </p:nvSpPr>
          <p:spPr>
            <a:xfrm rot="16200000">
              <a:off x="3000922" y="2601218"/>
              <a:ext cx="1681436" cy="45648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rtl="1"/>
              <a:r>
                <a:rPr lang="fa-IR" sz="2800" dirty="0" smtClean="0">
                  <a:solidFill>
                    <a:schemeClr val="bg1"/>
                  </a:solidFill>
                </a:rPr>
                <a:t>دی میتل گلایسین</a:t>
              </a:r>
              <a:endParaRPr lang="fa-IR" sz="2800" dirty="0">
                <a:solidFill>
                  <a:schemeClr val="bg1"/>
                </a:solidFill>
              </a:endParaRPr>
            </a:p>
          </p:txBody>
        </p:sp>
      </p:grpSp>
      <p:grpSp>
        <p:nvGrpSpPr>
          <p:cNvPr id="25" name="Group 24"/>
          <p:cNvGrpSpPr/>
          <p:nvPr/>
        </p:nvGrpSpPr>
        <p:grpSpPr>
          <a:xfrm>
            <a:off x="5163752" y="947546"/>
            <a:ext cx="4158507" cy="4630294"/>
            <a:chOff x="5398795" y="2498654"/>
            <a:chExt cx="3955279" cy="4134244"/>
          </a:xfrm>
        </p:grpSpPr>
        <p:sp>
          <p:nvSpPr>
            <p:cNvPr id="22" name="Freeform 21"/>
            <p:cNvSpPr/>
            <p:nvPr/>
          </p:nvSpPr>
          <p:spPr>
            <a:xfrm>
              <a:off x="5398795" y="3406455"/>
              <a:ext cx="3737521" cy="2565400"/>
            </a:xfrm>
            <a:custGeom>
              <a:avLst/>
              <a:gdLst>
                <a:gd name="connsiteX0" fmla="*/ 1803400 w 2133600"/>
                <a:gd name="connsiteY0" fmla="*/ 463476 h 1885876"/>
                <a:gd name="connsiteX1" fmla="*/ 1803400 w 2133600"/>
                <a:gd name="connsiteY1" fmla="*/ 463476 h 1885876"/>
                <a:gd name="connsiteX2" fmla="*/ 1752600 w 2133600"/>
                <a:gd name="connsiteY2" fmla="*/ 361876 h 1885876"/>
                <a:gd name="connsiteX3" fmla="*/ 1714500 w 2133600"/>
                <a:gd name="connsiteY3" fmla="*/ 349176 h 1885876"/>
                <a:gd name="connsiteX4" fmla="*/ 1676400 w 2133600"/>
                <a:gd name="connsiteY4" fmla="*/ 311076 h 1885876"/>
                <a:gd name="connsiteX5" fmla="*/ 1638300 w 2133600"/>
                <a:gd name="connsiteY5" fmla="*/ 298376 h 1885876"/>
                <a:gd name="connsiteX6" fmla="*/ 1536700 w 2133600"/>
                <a:gd name="connsiteY6" fmla="*/ 272976 h 1885876"/>
                <a:gd name="connsiteX7" fmla="*/ 1282700 w 2133600"/>
                <a:gd name="connsiteY7" fmla="*/ 285676 h 1885876"/>
                <a:gd name="connsiteX8" fmla="*/ 1244600 w 2133600"/>
                <a:gd name="connsiteY8" fmla="*/ 298376 h 1885876"/>
                <a:gd name="connsiteX9" fmla="*/ 1206500 w 2133600"/>
                <a:gd name="connsiteY9" fmla="*/ 323776 h 1885876"/>
                <a:gd name="connsiteX10" fmla="*/ 1181100 w 2133600"/>
                <a:gd name="connsiteY10" fmla="*/ 361876 h 1885876"/>
                <a:gd name="connsiteX11" fmla="*/ 1117600 w 2133600"/>
                <a:gd name="connsiteY11" fmla="*/ 425376 h 1885876"/>
                <a:gd name="connsiteX12" fmla="*/ 1079500 w 2133600"/>
                <a:gd name="connsiteY12" fmla="*/ 399976 h 1885876"/>
                <a:gd name="connsiteX13" fmla="*/ 1003300 w 2133600"/>
                <a:gd name="connsiteY13" fmla="*/ 374576 h 1885876"/>
                <a:gd name="connsiteX14" fmla="*/ 774700 w 2133600"/>
                <a:gd name="connsiteY14" fmla="*/ 387276 h 1885876"/>
                <a:gd name="connsiteX15" fmla="*/ 647700 w 2133600"/>
                <a:gd name="connsiteY15" fmla="*/ 425376 h 1885876"/>
                <a:gd name="connsiteX16" fmla="*/ 520700 w 2133600"/>
                <a:gd name="connsiteY16" fmla="*/ 463476 h 1885876"/>
                <a:gd name="connsiteX17" fmla="*/ 482600 w 2133600"/>
                <a:gd name="connsiteY17" fmla="*/ 488876 h 1885876"/>
                <a:gd name="connsiteX18" fmla="*/ 444500 w 2133600"/>
                <a:gd name="connsiteY18" fmla="*/ 501576 h 1885876"/>
                <a:gd name="connsiteX19" fmla="*/ 368300 w 2133600"/>
                <a:gd name="connsiteY19" fmla="*/ 565076 h 1885876"/>
                <a:gd name="connsiteX20" fmla="*/ 330200 w 2133600"/>
                <a:gd name="connsiteY20" fmla="*/ 590476 h 1885876"/>
                <a:gd name="connsiteX21" fmla="*/ 254000 w 2133600"/>
                <a:gd name="connsiteY21" fmla="*/ 628576 h 1885876"/>
                <a:gd name="connsiteX22" fmla="*/ 228600 w 2133600"/>
                <a:gd name="connsiteY22" fmla="*/ 679376 h 1885876"/>
                <a:gd name="connsiteX23" fmla="*/ 190500 w 2133600"/>
                <a:gd name="connsiteY23" fmla="*/ 704776 h 1885876"/>
                <a:gd name="connsiteX24" fmla="*/ 165100 w 2133600"/>
                <a:gd name="connsiteY24" fmla="*/ 742876 h 1885876"/>
                <a:gd name="connsiteX25" fmla="*/ 127000 w 2133600"/>
                <a:gd name="connsiteY25" fmla="*/ 780976 h 1885876"/>
                <a:gd name="connsiteX26" fmla="*/ 88900 w 2133600"/>
                <a:gd name="connsiteY26" fmla="*/ 857176 h 1885876"/>
                <a:gd name="connsiteX27" fmla="*/ 63500 w 2133600"/>
                <a:gd name="connsiteY27" fmla="*/ 907976 h 1885876"/>
                <a:gd name="connsiteX28" fmla="*/ 50800 w 2133600"/>
                <a:gd name="connsiteY28" fmla="*/ 946076 h 1885876"/>
                <a:gd name="connsiteX29" fmla="*/ 25400 w 2133600"/>
                <a:gd name="connsiteY29" fmla="*/ 984176 h 1885876"/>
                <a:gd name="connsiteX30" fmla="*/ 0 w 2133600"/>
                <a:gd name="connsiteY30" fmla="*/ 1098476 h 1885876"/>
                <a:gd name="connsiteX31" fmla="*/ 12700 w 2133600"/>
                <a:gd name="connsiteY31" fmla="*/ 1314376 h 1885876"/>
                <a:gd name="connsiteX32" fmla="*/ 38100 w 2133600"/>
                <a:gd name="connsiteY32" fmla="*/ 1390576 h 1885876"/>
                <a:gd name="connsiteX33" fmla="*/ 63500 w 2133600"/>
                <a:gd name="connsiteY33" fmla="*/ 1479476 h 1885876"/>
                <a:gd name="connsiteX34" fmla="*/ 114300 w 2133600"/>
                <a:gd name="connsiteY34" fmla="*/ 1555676 h 1885876"/>
                <a:gd name="connsiteX35" fmla="*/ 177800 w 2133600"/>
                <a:gd name="connsiteY35" fmla="*/ 1631876 h 1885876"/>
                <a:gd name="connsiteX36" fmla="*/ 215900 w 2133600"/>
                <a:gd name="connsiteY36" fmla="*/ 1657276 h 1885876"/>
                <a:gd name="connsiteX37" fmla="*/ 254000 w 2133600"/>
                <a:gd name="connsiteY37" fmla="*/ 1695376 h 1885876"/>
                <a:gd name="connsiteX38" fmla="*/ 317500 w 2133600"/>
                <a:gd name="connsiteY38" fmla="*/ 1720776 h 1885876"/>
                <a:gd name="connsiteX39" fmla="*/ 368300 w 2133600"/>
                <a:gd name="connsiteY39" fmla="*/ 1758876 h 1885876"/>
                <a:gd name="connsiteX40" fmla="*/ 444500 w 2133600"/>
                <a:gd name="connsiteY40" fmla="*/ 1784276 h 1885876"/>
                <a:gd name="connsiteX41" fmla="*/ 482600 w 2133600"/>
                <a:gd name="connsiteY41" fmla="*/ 1796976 h 1885876"/>
                <a:gd name="connsiteX42" fmla="*/ 520700 w 2133600"/>
                <a:gd name="connsiteY42" fmla="*/ 1809676 h 1885876"/>
                <a:gd name="connsiteX43" fmla="*/ 571500 w 2133600"/>
                <a:gd name="connsiteY43" fmla="*/ 1822376 h 1885876"/>
                <a:gd name="connsiteX44" fmla="*/ 609600 w 2133600"/>
                <a:gd name="connsiteY44" fmla="*/ 1835076 h 1885876"/>
                <a:gd name="connsiteX45" fmla="*/ 711200 w 2133600"/>
                <a:gd name="connsiteY45" fmla="*/ 1860476 h 1885876"/>
                <a:gd name="connsiteX46" fmla="*/ 762000 w 2133600"/>
                <a:gd name="connsiteY46" fmla="*/ 1873176 h 1885876"/>
                <a:gd name="connsiteX47" fmla="*/ 850900 w 2133600"/>
                <a:gd name="connsiteY47" fmla="*/ 1885876 h 1885876"/>
                <a:gd name="connsiteX48" fmla="*/ 1219200 w 2133600"/>
                <a:gd name="connsiteY48" fmla="*/ 1873176 h 1885876"/>
                <a:gd name="connsiteX49" fmla="*/ 1282700 w 2133600"/>
                <a:gd name="connsiteY49" fmla="*/ 1860476 h 1885876"/>
                <a:gd name="connsiteX50" fmla="*/ 1358900 w 2133600"/>
                <a:gd name="connsiteY50" fmla="*/ 1835076 h 1885876"/>
                <a:gd name="connsiteX51" fmla="*/ 1435100 w 2133600"/>
                <a:gd name="connsiteY51" fmla="*/ 1771576 h 1885876"/>
                <a:gd name="connsiteX52" fmla="*/ 1485900 w 2133600"/>
                <a:gd name="connsiteY52" fmla="*/ 1746176 h 1885876"/>
                <a:gd name="connsiteX53" fmla="*/ 1549400 w 2133600"/>
                <a:gd name="connsiteY53" fmla="*/ 1669976 h 1885876"/>
                <a:gd name="connsiteX54" fmla="*/ 1587500 w 2133600"/>
                <a:gd name="connsiteY54" fmla="*/ 1644576 h 1885876"/>
                <a:gd name="connsiteX55" fmla="*/ 1638300 w 2133600"/>
                <a:gd name="connsiteY55" fmla="*/ 1530276 h 1885876"/>
                <a:gd name="connsiteX56" fmla="*/ 1676400 w 2133600"/>
                <a:gd name="connsiteY56" fmla="*/ 1479476 h 1885876"/>
                <a:gd name="connsiteX57" fmla="*/ 1727200 w 2133600"/>
                <a:gd name="connsiteY57" fmla="*/ 1466776 h 1885876"/>
                <a:gd name="connsiteX58" fmla="*/ 1778000 w 2133600"/>
                <a:gd name="connsiteY58" fmla="*/ 1479476 h 1885876"/>
                <a:gd name="connsiteX59" fmla="*/ 1816100 w 2133600"/>
                <a:gd name="connsiteY59" fmla="*/ 1492176 h 1885876"/>
                <a:gd name="connsiteX60" fmla="*/ 1917700 w 2133600"/>
                <a:gd name="connsiteY60" fmla="*/ 1517576 h 1885876"/>
                <a:gd name="connsiteX61" fmla="*/ 1955800 w 2133600"/>
                <a:gd name="connsiteY61" fmla="*/ 1504876 h 1885876"/>
                <a:gd name="connsiteX62" fmla="*/ 1968500 w 2133600"/>
                <a:gd name="connsiteY62" fmla="*/ 1466776 h 1885876"/>
                <a:gd name="connsiteX63" fmla="*/ 1993900 w 2133600"/>
                <a:gd name="connsiteY63" fmla="*/ 1428676 h 1885876"/>
                <a:gd name="connsiteX64" fmla="*/ 2006600 w 2133600"/>
                <a:gd name="connsiteY64" fmla="*/ 1377876 h 1885876"/>
                <a:gd name="connsiteX65" fmla="*/ 2032000 w 2133600"/>
                <a:gd name="connsiteY65" fmla="*/ 1339776 h 1885876"/>
                <a:gd name="connsiteX66" fmla="*/ 2044700 w 2133600"/>
                <a:gd name="connsiteY66" fmla="*/ 1263576 h 1885876"/>
                <a:gd name="connsiteX67" fmla="*/ 2057400 w 2133600"/>
                <a:gd name="connsiteY67" fmla="*/ 1225476 h 1885876"/>
                <a:gd name="connsiteX68" fmla="*/ 2082800 w 2133600"/>
                <a:gd name="connsiteY68" fmla="*/ 984176 h 1885876"/>
                <a:gd name="connsiteX69" fmla="*/ 2095500 w 2133600"/>
                <a:gd name="connsiteY69" fmla="*/ 933376 h 1885876"/>
                <a:gd name="connsiteX70" fmla="*/ 2108200 w 2133600"/>
                <a:gd name="connsiteY70" fmla="*/ 869876 h 1885876"/>
                <a:gd name="connsiteX71" fmla="*/ 2133600 w 2133600"/>
                <a:gd name="connsiteY71" fmla="*/ 730176 h 1885876"/>
                <a:gd name="connsiteX72" fmla="*/ 2120900 w 2133600"/>
                <a:gd name="connsiteY72" fmla="*/ 476176 h 1885876"/>
                <a:gd name="connsiteX73" fmla="*/ 2108200 w 2133600"/>
                <a:gd name="connsiteY73" fmla="*/ 438076 h 1885876"/>
                <a:gd name="connsiteX74" fmla="*/ 1981200 w 2133600"/>
                <a:gd name="connsiteY74" fmla="*/ 311076 h 1885876"/>
                <a:gd name="connsiteX75" fmla="*/ 1905000 w 2133600"/>
                <a:gd name="connsiteY75" fmla="*/ 272976 h 1885876"/>
                <a:gd name="connsiteX76" fmla="*/ 1790700 w 2133600"/>
                <a:gd name="connsiteY76" fmla="*/ 285676 h 1885876"/>
                <a:gd name="connsiteX77" fmla="*/ 1765300 w 2133600"/>
                <a:gd name="connsiteY77" fmla="*/ 323776 h 1885876"/>
                <a:gd name="connsiteX78" fmla="*/ 1790700 w 2133600"/>
                <a:gd name="connsiteY78" fmla="*/ 247576 h 1885876"/>
                <a:gd name="connsiteX79" fmla="*/ 1841500 w 2133600"/>
                <a:gd name="connsiteY79" fmla="*/ 171376 h 1885876"/>
                <a:gd name="connsiteX80" fmla="*/ 1866900 w 2133600"/>
                <a:gd name="connsiteY80" fmla="*/ 95176 h 1885876"/>
                <a:gd name="connsiteX81" fmla="*/ 1879600 w 2133600"/>
                <a:gd name="connsiteY81" fmla="*/ 57076 h 1885876"/>
                <a:gd name="connsiteX82" fmla="*/ 1866900 w 2133600"/>
                <a:gd name="connsiteY82" fmla="*/ 18976 h 1885876"/>
                <a:gd name="connsiteX83" fmla="*/ 1714500 w 2133600"/>
                <a:gd name="connsiteY83" fmla="*/ 18976 h 1885876"/>
                <a:gd name="connsiteX84" fmla="*/ 1701800 w 2133600"/>
                <a:gd name="connsiteY84" fmla="*/ 57076 h 1885876"/>
                <a:gd name="connsiteX85" fmla="*/ 1676400 w 2133600"/>
                <a:gd name="connsiteY85" fmla="*/ 95176 h 1885876"/>
                <a:gd name="connsiteX86" fmla="*/ 1651000 w 2133600"/>
                <a:gd name="connsiteY86" fmla="*/ 171376 h 1885876"/>
                <a:gd name="connsiteX87" fmla="*/ 1625600 w 2133600"/>
                <a:gd name="connsiteY87" fmla="*/ 209476 h 1885876"/>
                <a:gd name="connsiteX88" fmla="*/ 1600200 w 2133600"/>
                <a:gd name="connsiteY88" fmla="*/ 260276 h 1885876"/>
                <a:gd name="connsiteX89" fmla="*/ 1600200 w 2133600"/>
                <a:gd name="connsiteY89" fmla="*/ 311076 h 1885876"/>
                <a:gd name="connsiteX90" fmla="*/ 1612900 w 2133600"/>
                <a:gd name="connsiteY90" fmla="*/ 272976 h 188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133600" h="1885876">
                  <a:moveTo>
                    <a:pt x="1803400" y="463476"/>
                  </a:moveTo>
                  <a:lnTo>
                    <a:pt x="1803400" y="463476"/>
                  </a:lnTo>
                  <a:cubicBezTo>
                    <a:pt x="1786467" y="429609"/>
                    <a:pt x="1775846" y="391764"/>
                    <a:pt x="1752600" y="361876"/>
                  </a:cubicBezTo>
                  <a:cubicBezTo>
                    <a:pt x="1744381" y="351309"/>
                    <a:pt x="1725639" y="356602"/>
                    <a:pt x="1714500" y="349176"/>
                  </a:cubicBezTo>
                  <a:cubicBezTo>
                    <a:pt x="1699556" y="339213"/>
                    <a:pt x="1691344" y="321039"/>
                    <a:pt x="1676400" y="311076"/>
                  </a:cubicBezTo>
                  <a:cubicBezTo>
                    <a:pt x="1665261" y="303650"/>
                    <a:pt x="1651215" y="301898"/>
                    <a:pt x="1638300" y="298376"/>
                  </a:cubicBezTo>
                  <a:cubicBezTo>
                    <a:pt x="1604621" y="289191"/>
                    <a:pt x="1536700" y="272976"/>
                    <a:pt x="1536700" y="272976"/>
                  </a:cubicBezTo>
                  <a:cubicBezTo>
                    <a:pt x="1452033" y="277209"/>
                    <a:pt x="1367154" y="278332"/>
                    <a:pt x="1282700" y="285676"/>
                  </a:cubicBezTo>
                  <a:cubicBezTo>
                    <a:pt x="1269363" y="286836"/>
                    <a:pt x="1256574" y="292389"/>
                    <a:pt x="1244600" y="298376"/>
                  </a:cubicBezTo>
                  <a:cubicBezTo>
                    <a:pt x="1230948" y="305202"/>
                    <a:pt x="1219200" y="315309"/>
                    <a:pt x="1206500" y="323776"/>
                  </a:cubicBezTo>
                  <a:cubicBezTo>
                    <a:pt x="1198033" y="336476"/>
                    <a:pt x="1191893" y="351083"/>
                    <a:pt x="1181100" y="361876"/>
                  </a:cubicBezTo>
                  <a:cubicBezTo>
                    <a:pt x="1096433" y="446543"/>
                    <a:pt x="1185333" y="323776"/>
                    <a:pt x="1117600" y="425376"/>
                  </a:cubicBezTo>
                  <a:cubicBezTo>
                    <a:pt x="1104900" y="416909"/>
                    <a:pt x="1093448" y="406175"/>
                    <a:pt x="1079500" y="399976"/>
                  </a:cubicBezTo>
                  <a:cubicBezTo>
                    <a:pt x="1055034" y="389102"/>
                    <a:pt x="1003300" y="374576"/>
                    <a:pt x="1003300" y="374576"/>
                  </a:cubicBezTo>
                  <a:cubicBezTo>
                    <a:pt x="927100" y="378809"/>
                    <a:pt x="850704" y="380367"/>
                    <a:pt x="774700" y="387276"/>
                  </a:cubicBezTo>
                  <a:cubicBezTo>
                    <a:pt x="743025" y="390156"/>
                    <a:pt x="671280" y="419481"/>
                    <a:pt x="647700" y="425376"/>
                  </a:cubicBezTo>
                  <a:cubicBezTo>
                    <a:pt x="619303" y="432475"/>
                    <a:pt x="539252" y="451108"/>
                    <a:pt x="520700" y="463476"/>
                  </a:cubicBezTo>
                  <a:cubicBezTo>
                    <a:pt x="508000" y="471943"/>
                    <a:pt x="496252" y="482050"/>
                    <a:pt x="482600" y="488876"/>
                  </a:cubicBezTo>
                  <a:cubicBezTo>
                    <a:pt x="470626" y="494863"/>
                    <a:pt x="456474" y="495589"/>
                    <a:pt x="444500" y="501576"/>
                  </a:cubicBezTo>
                  <a:cubicBezTo>
                    <a:pt x="397202" y="525225"/>
                    <a:pt x="410431" y="529967"/>
                    <a:pt x="368300" y="565076"/>
                  </a:cubicBezTo>
                  <a:cubicBezTo>
                    <a:pt x="356574" y="574847"/>
                    <a:pt x="343852" y="583650"/>
                    <a:pt x="330200" y="590476"/>
                  </a:cubicBezTo>
                  <a:cubicBezTo>
                    <a:pt x="225040" y="643056"/>
                    <a:pt x="363189" y="555783"/>
                    <a:pt x="254000" y="628576"/>
                  </a:cubicBezTo>
                  <a:cubicBezTo>
                    <a:pt x="245533" y="645509"/>
                    <a:pt x="240720" y="664832"/>
                    <a:pt x="228600" y="679376"/>
                  </a:cubicBezTo>
                  <a:cubicBezTo>
                    <a:pt x="218829" y="691102"/>
                    <a:pt x="201293" y="693983"/>
                    <a:pt x="190500" y="704776"/>
                  </a:cubicBezTo>
                  <a:cubicBezTo>
                    <a:pt x="179707" y="715569"/>
                    <a:pt x="174871" y="731150"/>
                    <a:pt x="165100" y="742876"/>
                  </a:cubicBezTo>
                  <a:cubicBezTo>
                    <a:pt x="153602" y="756674"/>
                    <a:pt x="138498" y="767178"/>
                    <a:pt x="127000" y="780976"/>
                  </a:cubicBezTo>
                  <a:cubicBezTo>
                    <a:pt x="91108" y="824046"/>
                    <a:pt x="109116" y="810006"/>
                    <a:pt x="88900" y="857176"/>
                  </a:cubicBezTo>
                  <a:cubicBezTo>
                    <a:pt x="81442" y="874577"/>
                    <a:pt x="70958" y="890575"/>
                    <a:pt x="63500" y="907976"/>
                  </a:cubicBezTo>
                  <a:cubicBezTo>
                    <a:pt x="58227" y="920281"/>
                    <a:pt x="56787" y="934102"/>
                    <a:pt x="50800" y="946076"/>
                  </a:cubicBezTo>
                  <a:cubicBezTo>
                    <a:pt x="43974" y="959728"/>
                    <a:pt x="32226" y="970524"/>
                    <a:pt x="25400" y="984176"/>
                  </a:cubicBezTo>
                  <a:cubicBezTo>
                    <a:pt x="9768" y="1015440"/>
                    <a:pt x="4878" y="1069210"/>
                    <a:pt x="0" y="1098476"/>
                  </a:cubicBezTo>
                  <a:cubicBezTo>
                    <a:pt x="4233" y="1170443"/>
                    <a:pt x="3376" y="1242890"/>
                    <a:pt x="12700" y="1314376"/>
                  </a:cubicBezTo>
                  <a:cubicBezTo>
                    <a:pt x="16163" y="1340925"/>
                    <a:pt x="31606" y="1364601"/>
                    <a:pt x="38100" y="1390576"/>
                  </a:cubicBezTo>
                  <a:cubicBezTo>
                    <a:pt x="41089" y="1402533"/>
                    <a:pt x="55218" y="1464569"/>
                    <a:pt x="63500" y="1479476"/>
                  </a:cubicBezTo>
                  <a:cubicBezTo>
                    <a:pt x="78325" y="1506161"/>
                    <a:pt x="97367" y="1530276"/>
                    <a:pt x="114300" y="1555676"/>
                  </a:cubicBezTo>
                  <a:cubicBezTo>
                    <a:pt x="139275" y="1593138"/>
                    <a:pt x="141130" y="1601318"/>
                    <a:pt x="177800" y="1631876"/>
                  </a:cubicBezTo>
                  <a:cubicBezTo>
                    <a:pt x="189526" y="1641647"/>
                    <a:pt x="204174" y="1647505"/>
                    <a:pt x="215900" y="1657276"/>
                  </a:cubicBezTo>
                  <a:cubicBezTo>
                    <a:pt x="229698" y="1668774"/>
                    <a:pt x="238770" y="1685857"/>
                    <a:pt x="254000" y="1695376"/>
                  </a:cubicBezTo>
                  <a:cubicBezTo>
                    <a:pt x="273332" y="1707458"/>
                    <a:pt x="297572" y="1709705"/>
                    <a:pt x="317500" y="1720776"/>
                  </a:cubicBezTo>
                  <a:cubicBezTo>
                    <a:pt x="336003" y="1731055"/>
                    <a:pt x="349368" y="1749410"/>
                    <a:pt x="368300" y="1758876"/>
                  </a:cubicBezTo>
                  <a:cubicBezTo>
                    <a:pt x="392247" y="1770850"/>
                    <a:pt x="419100" y="1775809"/>
                    <a:pt x="444500" y="1784276"/>
                  </a:cubicBezTo>
                  <a:lnTo>
                    <a:pt x="482600" y="1796976"/>
                  </a:lnTo>
                  <a:cubicBezTo>
                    <a:pt x="495300" y="1801209"/>
                    <a:pt x="507713" y="1806429"/>
                    <a:pt x="520700" y="1809676"/>
                  </a:cubicBezTo>
                  <a:cubicBezTo>
                    <a:pt x="537633" y="1813909"/>
                    <a:pt x="554717" y="1817581"/>
                    <a:pt x="571500" y="1822376"/>
                  </a:cubicBezTo>
                  <a:cubicBezTo>
                    <a:pt x="584372" y="1826054"/>
                    <a:pt x="596685" y="1831554"/>
                    <a:pt x="609600" y="1835076"/>
                  </a:cubicBezTo>
                  <a:cubicBezTo>
                    <a:pt x="643279" y="1844261"/>
                    <a:pt x="677333" y="1852009"/>
                    <a:pt x="711200" y="1860476"/>
                  </a:cubicBezTo>
                  <a:cubicBezTo>
                    <a:pt x="728133" y="1864709"/>
                    <a:pt x="744721" y="1870708"/>
                    <a:pt x="762000" y="1873176"/>
                  </a:cubicBezTo>
                  <a:lnTo>
                    <a:pt x="850900" y="1885876"/>
                  </a:lnTo>
                  <a:cubicBezTo>
                    <a:pt x="973667" y="1881643"/>
                    <a:pt x="1096572" y="1880389"/>
                    <a:pt x="1219200" y="1873176"/>
                  </a:cubicBezTo>
                  <a:cubicBezTo>
                    <a:pt x="1240749" y="1871908"/>
                    <a:pt x="1261875" y="1866156"/>
                    <a:pt x="1282700" y="1860476"/>
                  </a:cubicBezTo>
                  <a:cubicBezTo>
                    <a:pt x="1308531" y="1853431"/>
                    <a:pt x="1358900" y="1835076"/>
                    <a:pt x="1358900" y="1835076"/>
                  </a:cubicBezTo>
                  <a:cubicBezTo>
                    <a:pt x="1393923" y="1800053"/>
                    <a:pt x="1393844" y="1795151"/>
                    <a:pt x="1435100" y="1771576"/>
                  </a:cubicBezTo>
                  <a:cubicBezTo>
                    <a:pt x="1451538" y="1762183"/>
                    <a:pt x="1470494" y="1757180"/>
                    <a:pt x="1485900" y="1746176"/>
                  </a:cubicBezTo>
                  <a:cubicBezTo>
                    <a:pt x="1558720" y="1694162"/>
                    <a:pt x="1493704" y="1725672"/>
                    <a:pt x="1549400" y="1669976"/>
                  </a:cubicBezTo>
                  <a:cubicBezTo>
                    <a:pt x="1560193" y="1659183"/>
                    <a:pt x="1574800" y="1653043"/>
                    <a:pt x="1587500" y="1644576"/>
                  </a:cubicBezTo>
                  <a:cubicBezTo>
                    <a:pt x="1600881" y="1611123"/>
                    <a:pt x="1618525" y="1561916"/>
                    <a:pt x="1638300" y="1530276"/>
                  </a:cubicBezTo>
                  <a:cubicBezTo>
                    <a:pt x="1649518" y="1512327"/>
                    <a:pt x="1659176" y="1491779"/>
                    <a:pt x="1676400" y="1479476"/>
                  </a:cubicBezTo>
                  <a:cubicBezTo>
                    <a:pt x="1690603" y="1469331"/>
                    <a:pt x="1710267" y="1471009"/>
                    <a:pt x="1727200" y="1466776"/>
                  </a:cubicBezTo>
                  <a:cubicBezTo>
                    <a:pt x="1744133" y="1471009"/>
                    <a:pt x="1761217" y="1474681"/>
                    <a:pt x="1778000" y="1479476"/>
                  </a:cubicBezTo>
                  <a:cubicBezTo>
                    <a:pt x="1790872" y="1483154"/>
                    <a:pt x="1803113" y="1488929"/>
                    <a:pt x="1816100" y="1492176"/>
                  </a:cubicBezTo>
                  <a:lnTo>
                    <a:pt x="1917700" y="1517576"/>
                  </a:lnTo>
                  <a:cubicBezTo>
                    <a:pt x="1930400" y="1513343"/>
                    <a:pt x="1946334" y="1514342"/>
                    <a:pt x="1955800" y="1504876"/>
                  </a:cubicBezTo>
                  <a:cubicBezTo>
                    <a:pt x="1965266" y="1495410"/>
                    <a:pt x="1962513" y="1478750"/>
                    <a:pt x="1968500" y="1466776"/>
                  </a:cubicBezTo>
                  <a:cubicBezTo>
                    <a:pt x="1975326" y="1453124"/>
                    <a:pt x="1985433" y="1441376"/>
                    <a:pt x="1993900" y="1428676"/>
                  </a:cubicBezTo>
                  <a:cubicBezTo>
                    <a:pt x="1998133" y="1411743"/>
                    <a:pt x="1999724" y="1393919"/>
                    <a:pt x="2006600" y="1377876"/>
                  </a:cubicBezTo>
                  <a:cubicBezTo>
                    <a:pt x="2012613" y="1363847"/>
                    <a:pt x="2027173" y="1354256"/>
                    <a:pt x="2032000" y="1339776"/>
                  </a:cubicBezTo>
                  <a:cubicBezTo>
                    <a:pt x="2040143" y="1315347"/>
                    <a:pt x="2039114" y="1288713"/>
                    <a:pt x="2044700" y="1263576"/>
                  </a:cubicBezTo>
                  <a:cubicBezTo>
                    <a:pt x="2047604" y="1250508"/>
                    <a:pt x="2053167" y="1238176"/>
                    <a:pt x="2057400" y="1225476"/>
                  </a:cubicBezTo>
                  <a:cubicBezTo>
                    <a:pt x="2064762" y="1137133"/>
                    <a:pt x="2067485" y="1068407"/>
                    <a:pt x="2082800" y="984176"/>
                  </a:cubicBezTo>
                  <a:cubicBezTo>
                    <a:pt x="2085922" y="967003"/>
                    <a:pt x="2091714" y="950415"/>
                    <a:pt x="2095500" y="933376"/>
                  </a:cubicBezTo>
                  <a:cubicBezTo>
                    <a:pt x="2100183" y="912304"/>
                    <a:pt x="2104339" y="891114"/>
                    <a:pt x="2108200" y="869876"/>
                  </a:cubicBezTo>
                  <a:cubicBezTo>
                    <a:pt x="2140697" y="691140"/>
                    <a:pt x="2102229" y="887031"/>
                    <a:pt x="2133600" y="730176"/>
                  </a:cubicBezTo>
                  <a:cubicBezTo>
                    <a:pt x="2129367" y="645509"/>
                    <a:pt x="2128244" y="560630"/>
                    <a:pt x="2120900" y="476176"/>
                  </a:cubicBezTo>
                  <a:cubicBezTo>
                    <a:pt x="2119740" y="462839"/>
                    <a:pt x="2114701" y="449778"/>
                    <a:pt x="2108200" y="438076"/>
                  </a:cubicBezTo>
                  <a:cubicBezTo>
                    <a:pt x="2058396" y="348429"/>
                    <a:pt x="2064871" y="366856"/>
                    <a:pt x="1981200" y="311076"/>
                  </a:cubicBezTo>
                  <a:cubicBezTo>
                    <a:pt x="1931961" y="278250"/>
                    <a:pt x="1957580" y="290503"/>
                    <a:pt x="1905000" y="272976"/>
                  </a:cubicBezTo>
                  <a:cubicBezTo>
                    <a:pt x="1866900" y="277209"/>
                    <a:pt x="1826726" y="272575"/>
                    <a:pt x="1790700" y="285676"/>
                  </a:cubicBezTo>
                  <a:cubicBezTo>
                    <a:pt x="1776355" y="290892"/>
                    <a:pt x="1765300" y="339040"/>
                    <a:pt x="1765300" y="323776"/>
                  </a:cubicBezTo>
                  <a:cubicBezTo>
                    <a:pt x="1765300" y="297002"/>
                    <a:pt x="1782233" y="272976"/>
                    <a:pt x="1790700" y="247576"/>
                  </a:cubicBezTo>
                  <a:cubicBezTo>
                    <a:pt x="1809080" y="192437"/>
                    <a:pt x="1793934" y="218942"/>
                    <a:pt x="1841500" y="171376"/>
                  </a:cubicBezTo>
                  <a:lnTo>
                    <a:pt x="1866900" y="95176"/>
                  </a:lnTo>
                  <a:lnTo>
                    <a:pt x="1879600" y="57076"/>
                  </a:lnTo>
                  <a:cubicBezTo>
                    <a:pt x="1875367" y="44376"/>
                    <a:pt x="1879329" y="23948"/>
                    <a:pt x="1866900" y="18976"/>
                  </a:cubicBezTo>
                  <a:cubicBezTo>
                    <a:pt x="1789564" y="-11959"/>
                    <a:pt x="1771413" y="5"/>
                    <a:pt x="1714500" y="18976"/>
                  </a:cubicBezTo>
                  <a:cubicBezTo>
                    <a:pt x="1710267" y="31676"/>
                    <a:pt x="1707787" y="45102"/>
                    <a:pt x="1701800" y="57076"/>
                  </a:cubicBezTo>
                  <a:cubicBezTo>
                    <a:pt x="1694974" y="70728"/>
                    <a:pt x="1682599" y="81228"/>
                    <a:pt x="1676400" y="95176"/>
                  </a:cubicBezTo>
                  <a:cubicBezTo>
                    <a:pt x="1665526" y="119642"/>
                    <a:pt x="1665852" y="149099"/>
                    <a:pt x="1651000" y="171376"/>
                  </a:cubicBezTo>
                  <a:cubicBezTo>
                    <a:pt x="1642533" y="184076"/>
                    <a:pt x="1632426" y="195824"/>
                    <a:pt x="1625600" y="209476"/>
                  </a:cubicBezTo>
                  <a:cubicBezTo>
                    <a:pt x="1596414" y="267849"/>
                    <a:pt x="1628892" y="231584"/>
                    <a:pt x="1600200" y="260276"/>
                  </a:cubicBezTo>
                  <a:lnTo>
                    <a:pt x="1600200" y="311076"/>
                  </a:lnTo>
                  <a:lnTo>
                    <a:pt x="1612900" y="272976"/>
                  </a:lnTo>
                </a:path>
              </a:pathLst>
            </a:custGeom>
            <a:solidFill>
              <a:srgbClr val="6F873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spc="50" dirty="0" smtClean="0">
                  <a:ln w="0"/>
                  <a:solidFill>
                    <a:schemeClr val="bg2"/>
                  </a:solidFill>
                  <a:effectLst>
                    <a:innerShdw blurRad="63500" dist="50800" dir="13500000">
                      <a:srgbClr val="000000">
                        <a:alpha val="50000"/>
                      </a:srgbClr>
                    </a:innerShdw>
                  </a:effectLst>
                </a:rPr>
                <a:t>Unprotected form</a:t>
              </a:r>
              <a:endParaRPr lang="fa-IR" sz="2800" b="1" spc="50" dirty="0">
                <a:ln w="0"/>
                <a:solidFill>
                  <a:schemeClr val="bg2"/>
                </a:solidFill>
                <a:effectLst>
                  <a:innerShdw blurRad="63500" dist="50800" dir="13500000">
                    <a:srgbClr val="000000">
                      <a:alpha val="50000"/>
                    </a:srgbClr>
                  </a:innerShdw>
                </a:effectLst>
              </a:endParaRPr>
            </a:p>
          </p:txBody>
        </p:sp>
        <p:sp>
          <p:nvSpPr>
            <p:cNvPr id="4" name="TextBox 3"/>
            <p:cNvSpPr txBox="1"/>
            <p:nvPr/>
          </p:nvSpPr>
          <p:spPr>
            <a:xfrm>
              <a:off x="8573792" y="2498654"/>
              <a:ext cx="780281" cy="369332"/>
            </a:xfrm>
            <a:prstGeom prst="rect">
              <a:avLst/>
            </a:prstGeom>
            <a:solidFill>
              <a:srgbClr val="FFFF00"/>
            </a:solidFill>
            <a:ln>
              <a:solidFill>
                <a:srgbClr val="FF0000"/>
              </a:solidFill>
            </a:ln>
          </p:spPr>
          <p:txBody>
            <a:bodyPr wrap="square" rtlCol="0">
              <a:spAutoFit/>
            </a:bodyPr>
            <a:lstStyle/>
            <a:p>
              <a:r>
                <a:rPr lang="en-US" dirty="0" smtClean="0">
                  <a:solidFill>
                    <a:srgbClr val="002060"/>
                  </a:solidFill>
                </a:rPr>
                <a:t>100%</a:t>
              </a:r>
              <a:endParaRPr lang="en-US" dirty="0">
                <a:solidFill>
                  <a:srgbClr val="002060"/>
                </a:solidFill>
              </a:endParaRPr>
            </a:p>
          </p:txBody>
        </p:sp>
        <p:sp>
          <p:nvSpPr>
            <p:cNvPr id="19" name="Curved Down Arrow 18"/>
            <p:cNvSpPr/>
            <p:nvPr/>
          </p:nvSpPr>
          <p:spPr>
            <a:xfrm rot="3913395" flipV="1">
              <a:off x="6836469" y="5486229"/>
              <a:ext cx="1619688" cy="673649"/>
            </a:xfrm>
            <a:prstGeom prst="curvedDownArrow">
              <a:avLst>
                <a:gd name="adj1" fmla="val 0"/>
                <a:gd name="adj2" fmla="val 32958"/>
                <a:gd name="adj3" fmla="val 51558"/>
              </a:avLst>
            </a:prstGeom>
            <a:solidFill>
              <a:srgbClr val="6F8739"/>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solidFill>
                  <a:srgbClr val="FFFF00"/>
                </a:solidFill>
              </a:endParaRPr>
            </a:p>
          </p:txBody>
        </p:sp>
        <p:sp>
          <p:nvSpPr>
            <p:cNvPr id="8" name="TextBox 7"/>
            <p:cNvSpPr txBox="1"/>
            <p:nvPr/>
          </p:nvSpPr>
          <p:spPr>
            <a:xfrm>
              <a:off x="8654844" y="6084613"/>
              <a:ext cx="699230" cy="369332"/>
            </a:xfrm>
            <a:prstGeom prst="rect">
              <a:avLst/>
            </a:prstGeom>
            <a:solidFill>
              <a:srgbClr val="FFFF00"/>
            </a:solidFill>
          </p:spPr>
          <p:txBody>
            <a:bodyPr wrap="none" rtlCol="0">
              <a:spAutoFit/>
            </a:bodyPr>
            <a:lstStyle/>
            <a:p>
              <a:r>
                <a:rPr lang="en-US" dirty="0" smtClean="0">
                  <a:solidFill>
                    <a:srgbClr val="002060"/>
                  </a:solidFill>
                </a:rPr>
                <a:t>&lt;10%</a:t>
              </a:r>
              <a:endParaRPr lang="en-US" dirty="0">
                <a:solidFill>
                  <a:srgbClr val="002060"/>
                </a:solidFill>
              </a:endParaRPr>
            </a:p>
          </p:txBody>
        </p:sp>
        <p:cxnSp>
          <p:nvCxnSpPr>
            <p:cNvPr id="15" name="Straight Arrow Connector 14"/>
            <p:cNvCxnSpPr/>
            <p:nvPr/>
          </p:nvCxnSpPr>
          <p:spPr>
            <a:xfrm flipH="1">
              <a:off x="7782337" y="2924365"/>
              <a:ext cx="1004364" cy="1452372"/>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02460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par>
                          <p:cTn id="17" fill="hold">
                            <p:stCondLst>
                              <p:cond delay="500"/>
                            </p:stCondLst>
                            <p:childTnLst>
                              <p:par>
                                <p:cTn id="18" presetID="14" presetClass="entr" presetSubtype="10" fill="hold" nodeType="afterEffect">
                                  <p:stCondLst>
                                    <p:cond delay="5000"/>
                                  </p:stCondLst>
                                  <p:childTnLst>
                                    <p:set>
                                      <p:cBhvr>
                                        <p:cTn id="19" dur="1" fill="hold">
                                          <p:stCondLst>
                                            <p:cond delay="0"/>
                                          </p:stCondLst>
                                        </p:cTn>
                                        <p:tgtEl>
                                          <p:spTgt spid="37"/>
                                        </p:tgtEl>
                                        <p:attrNameLst>
                                          <p:attrName>style.visibility</p:attrName>
                                        </p:attrNameLst>
                                      </p:cBhvr>
                                      <p:to>
                                        <p:strVal val="visible"/>
                                      </p:to>
                                    </p:set>
                                    <p:animEffect transition="in" filter="randombar(horizont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525726" y="0"/>
            <a:ext cx="9207122" cy="6629216"/>
            <a:chOff x="973198" y="-77211"/>
            <a:chExt cx="9207122" cy="6629216"/>
          </a:xfrm>
        </p:grpSpPr>
        <p:pic>
          <p:nvPicPr>
            <p:cNvPr id="4" name="Picture 3"/>
            <p:cNvPicPr>
              <a:picLocks noChangeAspect="1"/>
            </p:cNvPicPr>
            <p:nvPr/>
          </p:nvPicPr>
          <p:blipFill>
            <a:blip r:embed="rId3">
              <a:lum bright="-20000" contrast="40000"/>
            </a:blip>
            <a:stretch>
              <a:fillRect/>
            </a:stretch>
          </p:blipFill>
          <p:spPr>
            <a:xfrm>
              <a:off x="973198" y="-77211"/>
              <a:ext cx="9207122" cy="6629216"/>
            </a:xfrm>
            <a:prstGeom prst="rect">
              <a:avLst/>
            </a:prstGeom>
          </p:spPr>
        </p:pic>
        <p:sp>
          <p:nvSpPr>
            <p:cNvPr id="5" name="Flowchart: Connector 4"/>
            <p:cNvSpPr/>
            <p:nvPr/>
          </p:nvSpPr>
          <p:spPr>
            <a:xfrm>
              <a:off x="7132320" y="2653738"/>
              <a:ext cx="723201" cy="5836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5490938" y="3257796"/>
              <a:ext cx="680937" cy="583659"/>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846320" y="5789308"/>
              <a:ext cx="2285999" cy="682612"/>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394950" y="5789308"/>
              <a:ext cx="680937" cy="411804"/>
            </a:xfrm>
            <a:prstGeom prst="flowChartConnector">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06794" y="2123440"/>
              <a:ext cx="408562" cy="259403"/>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9900"/>
                  </a:solidFill>
                </a:ln>
              </a:endParaRPr>
            </a:p>
          </p:txBody>
        </p:sp>
        <p:sp>
          <p:nvSpPr>
            <p:cNvPr id="10" name="Flowchart: Connector 9"/>
            <p:cNvSpPr/>
            <p:nvPr/>
          </p:nvSpPr>
          <p:spPr>
            <a:xfrm>
              <a:off x="2445313" y="3637333"/>
              <a:ext cx="785567" cy="284427"/>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336586" y="231054"/>
              <a:ext cx="797667" cy="445337"/>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4338535" y="2625155"/>
              <a:ext cx="408562" cy="262644"/>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9900"/>
                  </a:solidFill>
                </a:ln>
              </a:endParaRPr>
            </a:p>
          </p:txBody>
        </p:sp>
      </p:grpSp>
      <p:sp>
        <p:nvSpPr>
          <p:cNvPr id="13" name="TextBox 12"/>
          <p:cNvSpPr txBox="1"/>
          <p:nvPr/>
        </p:nvSpPr>
        <p:spPr>
          <a:xfrm rot="16200000">
            <a:off x="463748" y="466500"/>
            <a:ext cx="1292662" cy="1151963"/>
          </a:xfrm>
          <a:prstGeom prst="rect">
            <a:avLst/>
          </a:prstGeom>
          <a:solidFill>
            <a:schemeClr val="bg1">
              <a:lumMod val="75000"/>
              <a:lumOff val="25000"/>
            </a:schemeClr>
          </a:solidFill>
          <a:ln/>
        </p:spPr>
        <p:style>
          <a:lnRef idx="2">
            <a:schemeClr val="accent6"/>
          </a:lnRef>
          <a:fillRef idx="1">
            <a:schemeClr val="lt1"/>
          </a:fillRef>
          <a:effectRef idx="0">
            <a:schemeClr val="accent6"/>
          </a:effectRef>
          <a:fontRef idx="minor">
            <a:schemeClr val="dk1"/>
          </a:fontRef>
        </p:style>
        <p:txBody>
          <a:bodyPr vert="vert" wrap="square" rtlCol="0">
            <a:spAutoFit/>
          </a:bodyPr>
          <a:lstStyle/>
          <a:p>
            <a:pPr algn="ctr"/>
            <a:r>
              <a:rPr lang="en-US"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Cooper Black" panose="0208090404030B020404" pitchFamily="18" charset="0"/>
              </a:rPr>
              <a:t>B12</a:t>
            </a:r>
          </a:p>
          <a:p>
            <a:pPr algn="ctr"/>
            <a:r>
              <a:rPr lang="en-US"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Cooper Black" panose="0208090404030B020404" pitchFamily="18" charset="0"/>
              </a:rPr>
              <a:t>B2</a:t>
            </a:r>
          </a:p>
          <a:p>
            <a:pPr algn="ctr"/>
            <a:r>
              <a:rPr lang="en-US"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Cooper Black" panose="0208090404030B020404" pitchFamily="18" charset="0"/>
              </a:rPr>
              <a:t>B6</a:t>
            </a:r>
          </a:p>
          <a:p>
            <a:pPr algn="ctr"/>
            <a:r>
              <a:rPr lang="en-US" b="1" dirty="0" smtClean="0">
                <a:ln w="12700">
                  <a:solidFill>
                    <a:schemeClr val="accent3">
                      <a:lumMod val="50000"/>
                    </a:schemeClr>
                  </a:solidFill>
                  <a:prstDash val="solid"/>
                </a:ln>
                <a:solidFill>
                  <a:schemeClr val="tx1"/>
                </a:solidFill>
                <a:effectLst>
                  <a:innerShdw blurRad="177800">
                    <a:schemeClr val="accent3">
                      <a:lumMod val="50000"/>
                    </a:schemeClr>
                  </a:innerShdw>
                </a:effectLst>
                <a:latin typeface="Cooper Black" panose="0208090404030B020404" pitchFamily="18" charset="0"/>
              </a:rPr>
              <a:t>Folate</a:t>
            </a:r>
            <a:endParaRPr lang="en-US" b="1" dirty="0">
              <a:ln w="12700">
                <a:solidFill>
                  <a:schemeClr val="accent3">
                    <a:lumMod val="50000"/>
                  </a:schemeClr>
                </a:solidFill>
                <a:prstDash val="solid"/>
              </a:ln>
              <a:solidFill>
                <a:schemeClr val="tx1"/>
              </a:solidFill>
              <a:effectLst>
                <a:innerShdw blurRad="177800">
                  <a:schemeClr val="accent3">
                    <a:lumMod val="50000"/>
                  </a:schemeClr>
                </a:innerShdw>
              </a:effectLst>
              <a:latin typeface="Cooper Black" panose="0208090404030B020404" pitchFamily="18" charset="0"/>
            </a:endParaRPr>
          </a:p>
        </p:txBody>
      </p:sp>
      <p:sp>
        <p:nvSpPr>
          <p:cNvPr id="14" name="TextBox 13"/>
          <p:cNvSpPr txBox="1"/>
          <p:nvPr/>
        </p:nvSpPr>
        <p:spPr>
          <a:xfrm flipH="1">
            <a:off x="8109626" y="1562583"/>
            <a:ext cx="3945732" cy="1800493"/>
          </a:xfrm>
          <a:prstGeom prst="rect">
            <a:avLst/>
          </a:prstGeom>
          <a:solidFill>
            <a:srgbClr val="FFFF00"/>
          </a:solidFill>
          <a:ln>
            <a:solidFill>
              <a:srgbClr val="FFC000"/>
            </a:solidFill>
          </a:ln>
          <a:effectLst>
            <a:outerShdw blurRad="76200" dir="18900000" sy="23000" kx="-1200000" algn="bl" rotWithShape="0">
              <a:prstClr val="black">
                <a:alpha val="20000"/>
              </a:prstClr>
            </a:outerShdw>
          </a:effectLst>
          <a:scene3d>
            <a:camera prst="perspectiveHeroicExtremeLeftFacing"/>
            <a:lightRig rig="threePt" dir="t"/>
          </a:scene3d>
        </p:spPr>
        <p:txBody>
          <a:bodyPr wrap="square" rtlCol="0">
            <a:spAutoFit/>
          </a:bodyPr>
          <a:lstStyle/>
          <a:p>
            <a:pPr marL="342900" indent="-342900" algn="ctr">
              <a:spcBef>
                <a:spcPts val="600"/>
              </a:spcBef>
              <a:buFont typeface="Wingdings" panose="05000000000000000000" pitchFamily="2" charset="2"/>
              <a:buChar char="ü"/>
            </a:pPr>
            <a:r>
              <a:rPr lang="en-US" sz="2400" b="1" dirty="0" smtClean="0">
                <a:solidFill>
                  <a:schemeClr val="bg1"/>
                </a:solidFill>
              </a:rPr>
              <a:t>Methyl donation</a:t>
            </a:r>
          </a:p>
          <a:p>
            <a:pPr marL="342900" indent="-342900" algn="ctr">
              <a:spcBef>
                <a:spcPts val="600"/>
              </a:spcBef>
              <a:buFont typeface="Wingdings" panose="05000000000000000000" pitchFamily="2" charset="2"/>
              <a:buChar char="ü"/>
            </a:pPr>
            <a:r>
              <a:rPr lang="en-US" sz="2400" b="1" dirty="0" smtClean="0">
                <a:solidFill>
                  <a:schemeClr val="bg1"/>
                </a:solidFill>
              </a:rPr>
              <a:t>Antioxidant defense</a:t>
            </a:r>
          </a:p>
          <a:p>
            <a:pPr marL="342900" indent="-342900" algn="ctr">
              <a:spcBef>
                <a:spcPts val="600"/>
              </a:spcBef>
              <a:buFont typeface="Wingdings" panose="05000000000000000000" pitchFamily="2" charset="2"/>
              <a:buChar char="ü"/>
            </a:pPr>
            <a:r>
              <a:rPr lang="en-US" sz="2400" b="1" dirty="0" smtClean="0">
                <a:solidFill>
                  <a:schemeClr val="bg1"/>
                </a:solidFill>
              </a:rPr>
              <a:t>Bile conjugated AA</a:t>
            </a:r>
          </a:p>
          <a:p>
            <a:pPr marL="342900" indent="-342900" algn="ctr">
              <a:spcBef>
                <a:spcPts val="600"/>
              </a:spcBef>
              <a:buFont typeface="Wingdings" panose="05000000000000000000" pitchFamily="2" charset="2"/>
              <a:buChar char="ü"/>
            </a:pPr>
            <a:r>
              <a:rPr lang="en-US" sz="2400" b="1" dirty="0" err="1" smtClean="0">
                <a:solidFill>
                  <a:schemeClr val="bg1"/>
                </a:solidFill>
              </a:rPr>
              <a:t>PtdCholine</a:t>
            </a:r>
            <a:r>
              <a:rPr lang="en-US" sz="2400" b="1" dirty="0" smtClean="0">
                <a:solidFill>
                  <a:schemeClr val="bg1"/>
                </a:solidFill>
              </a:rPr>
              <a:t> synthesis</a:t>
            </a:r>
            <a:endParaRPr lang="en-US" sz="2400" b="1" dirty="0">
              <a:solidFill>
                <a:schemeClr val="bg1"/>
              </a:solidFill>
            </a:endParaRPr>
          </a:p>
        </p:txBody>
      </p:sp>
    </p:spTree>
    <p:extLst>
      <p:ext uri="{BB962C8B-B14F-4D97-AF65-F5344CB8AC3E}">
        <p14:creationId xmlns:p14="http://schemas.microsoft.com/office/powerpoint/2010/main" val="425227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61840" y="1449387"/>
            <a:ext cx="6703057" cy="620713"/>
          </a:xfrm>
        </p:spPr>
        <p:txBody>
          <a:bodyPr>
            <a:noAutofit/>
          </a:bodyPr>
          <a:lstStyle/>
          <a:p>
            <a:pPr algn="r" rtl="1"/>
            <a:r>
              <a:rPr lang="fa-IR" sz="3200" dirty="0" smtClean="0">
                <a:solidFill>
                  <a:schemeClr val="bg1"/>
                </a:solidFill>
                <a:cs typeface="+mn-cs"/>
              </a:rPr>
              <a:t>مصرف خالص متیونین جهت اطمینان از گردش متیل </a:t>
            </a:r>
          </a:p>
          <a:p>
            <a:pPr marL="0" indent="0" algn="r" rtl="1">
              <a:buNone/>
            </a:pPr>
            <a:r>
              <a:rPr lang="fa-IR" sz="3200" dirty="0" smtClean="0">
                <a:solidFill>
                  <a:schemeClr val="bg1"/>
                </a:solidFill>
                <a:cs typeface="+mn-cs"/>
              </a:rPr>
              <a:t>در این چرخه لازم است</a:t>
            </a:r>
            <a:endParaRPr lang="fa-IR" sz="3200" dirty="0">
              <a:solidFill>
                <a:schemeClr val="bg1"/>
              </a:solidFill>
              <a:cs typeface="+mn-cs"/>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2130" y="968185"/>
            <a:ext cx="3683000" cy="1710722"/>
          </a:xfrm>
          <a:prstGeom prst="roundRect">
            <a:avLst>
              <a:gd name="adj" fmla="val 4167"/>
            </a:avLst>
          </a:prstGeom>
          <a:solidFill>
            <a:srgbClr val="FFFFFF"/>
          </a:solidFill>
          <a:ln w="76200" cap="sq">
            <a:solidFill>
              <a:srgbClr val="EAEAEA"/>
            </a:solidFill>
            <a:miter lim="800000"/>
          </a:ln>
          <a:effectLst>
            <a:outerShdw dist="35921" dir="2700000" algn="ctr" rotWithShape="0">
              <a:schemeClr val="bg2"/>
            </a:outerShdw>
          </a:effectLst>
          <a:extLst/>
        </p:spPr>
      </p:pic>
      <p:sp>
        <p:nvSpPr>
          <p:cNvPr id="6" name="TextBox 5"/>
          <p:cNvSpPr txBox="1"/>
          <p:nvPr/>
        </p:nvSpPr>
        <p:spPr>
          <a:xfrm>
            <a:off x="5613399" y="2810659"/>
            <a:ext cx="5651498" cy="954107"/>
          </a:xfrm>
          <a:prstGeom prst="rect">
            <a:avLst/>
          </a:prstGeom>
          <a:noFill/>
        </p:spPr>
        <p:txBody>
          <a:bodyPr wrap="square" rtlCol="1">
            <a:spAutoFit/>
          </a:bodyPr>
          <a:lstStyle/>
          <a:p>
            <a:pPr marL="457200" indent="-457200" algn="r" rtl="1">
              <a:buFont typeface="Arial" pitchFamily="34" charset="0"/>
              <a:buChar char="•"/>
            </a:pPr>
            <a:r>
              <a:rPr lang="fa-IR" sz="2800" dirty="0" smtClean="0">
                <a:solidFill>
                  <a:schemeClr val="bg1"/>
                </a:solidFill>
              </a:rPr>
              <a:t>عرضه مقادیر کافی متیونین چرخه را به سمت کاتابولیسم هموسیستئین و تولید تائورین پیش ببرد</a:t>
            </a:r>
            <a:endParaRPr lang="fa-IR" sz="2800" dirty="0">
              <a:solidFill>
                <a:schemeClr val="bg1"/>
              </a:solidFill>
            </a:endParaRPr>
          </a:p>
        </p:txBody>
      </p:sp>
      <p:sp>
        <p:nvSpPr>
          <p:cNvPr id="7" name="TextBox 6"/>
          <p:cNvSpPr txBox="1"/>
          <p:nvPr/>
        </p:nvSpPr>
        <p:spPr>
          <a:xfrm>
            <a:off x="5308598" y="3911600"/>
            <a:ext cx="5956299" cy="1969770"/>
          </a:xfrm>
          <a:prstGeom prst="rect">
            <a:avLst/>
          </a:prstGeom>
          <a:noFill/>
        </p:spPr>
        <p:txBody>
          <a:bodyPr wrap="square" rtlCol="1">
            <a:spAutoFit/>
          </a:bodyPr>
          <a:lstStyle/>
          <a:p>
            <a:pPr marL="457200" indent="-457200" algn="r" rtl="1">
              <a:spcBef>
                <a:spcPts val="600"/>
              </a:spcBef>
              <a:spcAft>
                <a:spcPts val="600"/>
              </a:spcAft>
              <a:buFont typeface="Arial" pitchFamily="34" charset="0"/>
              <a:buChar char="•"/>
            </a:pPr>
            <a:r>
              <a:rPr lang="fa-IR" sz="2800" dirty="0" smtClean="0">
                <a:solidFill>
                  <a:schemeClr val="bg1"/>
                </a:solidFill>
              </a:rPr>
              <a:t>در نشخوارکنندگان بیش از نیمی از تولید متیل از طریق  مسیر </a:t>
            </a:r>
            <a:r>
              <a:rPr lang="en-US" sz="2800" dirty="0" smtClean="0">
                <a:solidFill>
                  <a:schemeClr val="bg1"/>
                </a:solidFill>
              </a:rPr>
              <a:t>THF</a:t>
            </a:r>
            <a:r>
              <a:rPr lang="fa-IR" sz="2800" dirty="0" smtClean="0">
                <a:solidFill>
                  <a:schemeClr val="bg1"/>
                </a:solidFill>
              </a:rPr>
              <a:t> می گذرد  </a:t>
            </a:r>
          </a:p>
          <a:p>
            <a:pPr marL="457200" indent="-457200" algn="r" rtl="1">
              <a:spcBef>
                <a:spcPts val="600"/>
              </a:spcBef>
              <a:spcAft>
                <a:spcPts val="600"/>
              </a:spcAft>
              <a:buFont typeface="Arial" pitchFamily="34" charset="0"/>
              <a:buChar char="•"/>
            </a:pPr>
            <a:r>
              <a:rPr lang="fa-IR" sz="2800" dirty="0" smtClean="0">
                <a:solidFill>
                  <a:schemeClr val="bg1"/>
                </a:solidFill>
              </a:rPr>
              <a:t>کمبود </a:t>
            </a:r>
            <a:r>
              <a:rPr lang="en-US" sz="2800" dirty="0" smtClean="0">
                <a:solidFill>
                  <a:schemeClr val="bg1"/>
                </a:solidFill>
              </a:rPr>
              <a:t>B12 </a:t>
            </a:r>
            <a:r>
              <a:rPr lang="fa-IR" sz="2800" dirty="0" smtClean="0">
                <a:solidFill>
                  <a:schemeClr val="bg1"/>
                </a:solidFill>
              </a:rPr>
              <a:t> موجب توقف چرخه فولات و تجمع متیل فولات می شود</a:t>
            </a:r>
            <a:endParaRPr lang="fa-IR" sz="2800" dirty="0">
              <a:solidFill>
                <a:schemeClr val="bg1"/>
              </a:solidFill>
            </a:endParaRPr>
          </a:p>
        </p:txBody>
      </p:sp>
      <p:pic>
        <p:nvPicPr>
          <p:cNvPr id="3075" name="Picture 3"/>
          <p:cNvPicPr>
            <a:picLocks noChangeAspect="1" noChangeArrowheads="1"/>
          </p:cNvPicPr>
          <p:nvPr/>
        </p:nvPicPr>
        <p:blipFill>
          <a:blip r:embed="rId5">
            <a:duotone>
              <a:prstClr val="black"/>
              <a:srgbClr val="00B050">
                <a:tint val="45000"/>
                <a:satMod val="400000"/>
              </a:srgb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2160" y="3232784"/>
            <a:ext cx="3060700" cy="31527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535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7442"/>
          </a:xfrm>
        </p:spPr>
        <p:txBody>
          <a:bodyPr/>
          <a:lstStyle/>
          <a:p>
            <a:pPr algn="r" rtl="1"/>
            <a:r>
              <a:rPr lang="fa-IR" sz="4400" dirty="0">
                <a:solidFill>
                  <a:schemeClr val="bg1"/>
                </a:solidFill>
              </a:rPr>
              <a:t>کولین یک متیل دهنده مهم</a:t>
            </a:r>
            <a:endParaRPr lang="en-US" dirty="0">
              <a:solidFill>
                <a:schemeClr val="bg1"/>
              </a:solidFill>
            </a:endParaRPr>
          </a:p>
        </p:txBody>
      </p:sp>
      <p:sp>
        <p:nvSpPr>
          <p:cNvPr id="3" name="Content Placeholder 2"/>
          <p:cNvSpPr>
            <a:spLocks noGrp="1"/>
          </p:cNvSpPr>
          <p:nvPr>
            <p:ph idx="1"/>
          </p:nvPr>
        </p:nvSpPr>
        <p:spPr>
          <a:xfrm>
            <a:off x="981393" y="1646519"/>
            <a:ext cx="5867929" cy="4195481"/>
          </a:xfrm>
        </p:spPr>
        <p:txBody>
          <a:bodyPr>
            <a:normAutofit fontScale="92500" lnSpcReduction="10000"/>
          </a:bodyPr>
          <a:lstStyle/>
          <a:p>
            <a:pPr marL="0" indent="0" algn="r" rtl="1">
              <a:buClr>
                <a:srgbClr val="CC0099"/>
              </a:buClr>
              <a:buSzPct val="70000"/>
              <a:buNone/>
            </a:pPr>
            <a:r>
              <a:rPr lang="fa-IR" sz="3200" b="1" u="sng" dirty="0" smtClean="0">
                <a:solidFill>
                  <a:schemeClr val="bg1"/>
                </a:solidFill>
                <a:cs typeface="+mn-cs"/>
              </a:rPr>
              <a:t>وظایف</a:t>
            </a:r>
          </a:p>
          <a:p>
            <a:pPr algn="r" rtl="1">
              <a:buClr>
                <a:srgbClr val="CC0099"/>
              </a:buClr>
              <a:buSzPct val="70000"/>
              <a:buFont typeface="Wingdings" panose="05000000000000000000" pitchFamily="2" charset="2"/>
              <a:buChar char="v"/>
            </a:pPr>
            <a:r>
              <a:rPr lang="fa-IR" sz="3200" dirty="0" smtClean="0">
                <a:solidFill>
                  <a:schemeClr val="bg1"/>
                </a:solidFill>
                <a:cs typeface="+mn-cs"/>
              </a:rPr>
              <a:t>سوخت و ساز حدواسط چربی</a:t>
            </a:r>
          </a:p>
          <a:p>
            <a:pPr algn="r" rtl="1">
              <a:buClr>
                <a:srgbClr val="CC0099"/>
              </a:buClr>
              <a:buSzPct val="70000"/>
              <a:buFont typeface="Wingdings" panose="05000000000000000000" pitchFamily="2" charset="2"/>
              <a:buChar char="v"/>
            </a:pPr>
            <a:r>
              <a:rPr lang="fa-IR" sz="3200" dirty="0" smtClean="0">
                <a:solidFill>
                  <a:schemeClr val="bg1"/>
                </a:solidFill>
                <a:cs typeface="+mn-cs"/>
              </a:rPr>
              <a:t>کاهش شدت لیپولیز</a:t>
            </a:r>
          </a:p>
          <a:p>
            <a:pPr algn="r" rtl="1">
              <a:buClr>
                <a:srgbClr val="CC0099"/>
              </a:buClr>
              <a:buSzPct val="70000"/>
              <a:buFont typeface="Wingdings" panose="05000000000000000000" pitchFamily="2" charset="2"/>
              <a:buChar char="v"/>
            </a:pPr>
            <a:r>
              <a:rPr lang="fa-IR" sz="3200" dirty="0" smtClean="0">
                <a:solidFill>
                  <a:schemeClr val="bg1"/>
                </a:solidFill>
                <a:cs typeface="+mn-cs"/>
              </a:rPr>
              <a:t>افزایش برداشت چربی از خون</a:t>
            </a:r>
          </a:p>
          <a:p>
            <a:pPr algn="r" rtl="1">
              <a:buClr>
                <a:srgbClr val="CC0099"/>
              </a:buClr>
              <a:buSzPct val="70000"/>
              <a:buFont typeface="Wingdings" panose="05000000000000000000" pitchFamily="2" charset="2"/>
              <a:buChar char="v"/>
            </a:pPr>
            <a:r>
              <a:rPr lang="fa-IR" sz="3200" dirty="0" smtClean="0">
                <a:solidFill>
                  <a:schemeClr val="bg1"/>
                </a:solidFill>
                <a:cs typeface="+mn-cs"/>
              </a:rPr>
              <a:t>افزایش صدور چربی از کبد</a:t>
            </a:r>
          </a:p>
          <a:p>
            <a:pPr algn="r" rtl="1">
              <a:buClr>
                <a:srgbClr val="CC0099"/>
              </a:buClr>
              <a:buSzPct val="70000"/>
              <a:buFont typeface="Wingdings" panose="05000000000000000000" pitchFamily="2" charset="2"/>
              <a:buChar char="v"/>
            </a:pPr>
            <a:r>
              <a:rPr lang="fa-IR" sz="3200" dirty="0" smtClean="0">
                <a:solidFill>
                  <a:schemeClr val="bg1"/>
                </a:solidFill>
                <a:cs typeface="+mn-cs"/>
              </a:rPr>
              <a:t>کاهش التهاب</a:t>
            </a:r>
            <a:endParaRPr lang="en-US" sz="3200" dirty="0" smtClean="0">
              <a:solidFill>
                <a:schemeClr val="bg1"/>
              </a:solidFill>
              <a:cs typeface="+mn-cs"/>
            </a:endParaRPr>
          </a:p>
          <a:p>
            <a:pPr algn="r" rtl="1">
              <a:buClr>
                <a:srgbClr val="CC0099"/>
              </a:buClr>
              <a:buSzPct val="70000"/>
              <a:buFont typeface="Wingdings" panose="05000000000000000000" pitchFamily="2" charset="2"/>
              <a:buChar char="v"/>
            </a:pPr>
            <a:r>
              <a:rPr lang="fa-IR" sz="3200" dirty="0" smtClean="0">
                <a:solidFill>
                  <a:schemeClr val="bg1"/>
                </a:solidFill>
                <a:cs typeface="+mn-cs"/>
              </a:rPr>
              <a:t>حفظ سد غشایی سلول های روده در تنش های گوارشی و میکروبی</a:t>
            </a:r>
            <a:endParaRPr lang="en-US" sz="3200" dirty="0">
              <a:solidFill>
                <a:schemeClr val="bg1"/>
              </a:solidFill>
              <a:cs typeface="+mn-cs"/>
            </a:endParaRPr>
          </a:p>
        </p:txBody>
      </p:sp>
      <p:grpSp>
        <p:nvGrpSpPr>
          <p:cNvPr id="4" name="Group 3"/>
          <p:cNvGrpSpPr/>
          <p:nvPr/>
        </p:nvGrpSpPr>
        <p:grpSpPr>
          <a:xfrm>
            <a:off x="7710328" y="1828800"/>
            <a:ext cx="3201512" cy="4013200"/>
            <a:chOff x="335280" y="843280"/>
            <a:chExt cx="2619375" cy="3705225"/>
          </a:xfrm>
        </p:grpSpPr>
        <p:pic>
          <p:nvPicPr>
            <p:cNvPr id="5" name="Picture 4"/>
            <p:cNvPicPr>
              <a:picLocks noChangeAspect="1"/>
            </p:cNvPicPr>
            <p:nvPr/>
          </p:nvPicPr>
          <p:blipFill>
            <a:blip r:embed="rId3">
              <a:duotone>
                <a:schemeClr val="accent4">
                  <a:shade val="45000"/>
                  <a:satMod val="135000"/>
                </a:schemeClr>
                <a:prstClr val="white"/>
              </a:duotone>
            </a:blip>
            <a:stretch>
              <a:fillRect/>
            </a:stretch>
          </p:blipFill>
          <p:spPr>
            <a:xfrm>
              <a:off x="335280" y="843280"/>
              <a:ext cx="2619375" cy="1743075"/>
            </a:xfrm>
            <a:prstGeom prst="rect">
              <a:avLst/>
            </a:prstGeom>
          </p:spPr>
        </p:pic>
        <p:pic>
          <p:nvPicPr>
            <p:cNvPr id="6" name="Picture 5"/>
            <p:cNvPicPr>
              <a:picLocks noChangeAspect="1"/>
            </p:cNvPicPr>
            <p:nvPr/>
          </p:nvPicPr>
          <p:blipFill>
            <a:blip r:embed="rId4"/>
            <a:stretch>
              <a:fillRect/>
            </a:stretch>
          </p:blipFill>
          <p:spPr>
            <a:xfrm>
              <a:off x="341483" y="2586355"/>
              <a:ext cx="2613171" cy="1962150"/>
            </a:xfrm>
            <a:prstGeom prst="rect">
              <a:avLst/>
            </a:prstGeom>
          </p:spPr>
        </p:pic>
      </p:grpSp>
    </p:spTree>
    <p:extLst>
      <p:ext uri="{BB962C8B-B14F-4D97-AF65-F5344CB8AC3E}">
        <p14:creationId xmlns:p14="http://schemas.microsoft.com/office/powerpoint/2010/main" val="2738465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407969"/>
            <a:ext cx="4837773" cy="647102"/>
          </a:xfrm>
        </p:spPr>
        <p:txBody>
          <a:bodyPr/>
          <a:lstStyle/>
          <a:p>
            <a:pPr algn="ctr" rtl="1"/>
            <a:r>
              <a:rPr lang="fa-IR" sz="3600" dirty="0" smtClean="0">
                <a:solidFill>
                  <a:schemeClr val="bg1"/>
                </a:solidFill>
              </a:rPr>
              <a:t>کولین یک متیل دهنده مهم</a:t>
            </a:r>
            <a:endParaRPr lang="fa-IR" sz="3600" dirty="0">
              <a:solidFill>
                <a:schemeClr val="bg1"/>
              </a:solidFill>
            </a:endParaRPr>
          </a:p>
        </p:txBody>
      </p:sp>
      <p:sp>
        <p:nvSpPr>
          <p:cNvPr id="3" name="Content Placeholder 2"/>
          <p:cNvSpPr>
            <a:spLocks noGrp="1"/>
          </p:cNvSpPr>
          <p:nvPr>
            <p:ph idx="1"/>
          </p:nvPr>
        </p:nvSpPr>
        <p:spPr>
          <a:xfrm>
            <a:off x="646112" y="1391920"/>
            <a:ext cx="7045008" cy="4531360"/>
          </a:xfrm>
        </p:spPr>
        <p:txBody>
          <a:bodyPr>
            <a:noAutofit/>
          </a:bodyPr>
          <a:lstStyle/>
          <a:p>
            <a:pPr algn="r" rtl="1">
              <a:spcAft>
                <a:spcPts val="1200"/>
              </a:spcAft>
              <a:buClr>
                <a:srgbClr val="CC0099"/>
              </a:buClr>
              <a:buSzPct val="70000"/>
            </a:pPr>
            <a:r>
              <a:rPr lang="fa-IR" sz="2800" dirty="0" smtClean="0">
                <a:solidFill>
                  <a:srgbClr val="FF0000"/>
                </a:solidFill>
                <a:cs typeface="+mn-cs"/>
              </a:rPr>
              <a:t>اثر</a:t>
            </a:r>
            <a:r>
              <a:rPr lang="fa-IR" sz="2800" dirty="0" smtClean="0">
                <a:solidFill>
                  <a:schemeClr val="bg1"/>
                </a:solidFill>
                <a:cs typeface="+mn-cs"/>
              </a:rPr>
              <a:t> اثبات شده و </a:t>
            </a:r>
            <a:r>
              <a:rPr lang="fa-IR" sz="2800" dirty="0" smtClean="0">
                <a:solidFill>
                  <a:srgbClr val="FF0000"/>
                </a:solidFill>
                <a:cs typeface="+mn-cs"/>
              </a:rPr>
              <a:t>تکرارپذیر</a:t>
            </a:r>
            <a:r>
              <a:rPr lang="fa-IR" sz="2800" dirty="0" smtClean="0">
                <a:solidFill>
                  <a:schemeClr val="bg1"/>
                </a:solidFill>
                <a:cs typeface="+mn-cs"/>
              </a:rPr>
              <a:t> بر تولید شیر و شیر تصحیح شده در آزمایش ها</a:t>
            </a:r>
          </a:p>
          <a:p>
            <a:pPr algn="r" rtl="1">
              <a:spcAft>
                <a:spcPts val="1200"/>
              </a:spcAft>
              <a:buClr>
                <a:srgbClr val="CC0099"/>
              </a:buClr>
              <a:buSzPct val="70000"/>
            </a:pPr>
            <a:r>
              <a:rPr lang="fa-IR" sz="2800" dirty="0" smtClean="0">
                <a:solidFill>
                  <a:srgbClr val="FF0000"/>
                </a:solidFill>
                <a:cs typeface="+mn-cs"/>
              </a:rPr>
              <a:t>کاهش جفت ماندگی</a:t>
            </a:r>
          </a:p>
          <a:p>
            <a:pPr algn="r" rtl="1">
              <a:spcAft>
                <a:spcPts val="1200"/>
              </a:spcAft>
              <a:buClr>
                <a:srgbClr val="CC0099"/>
              </a:buClr>
              <a:buSzPct val="70000"/>
            </a:pPr>
            <a:r>
              <a:rPr lang="fa-IR" sz="2800" dirty="0" smtClean="0">
                <a:solidFill>
                  <a:srgbClr val="FF0000"/>
                </a:solidFill>
                <a:cs typeface="+mn-cs"/>
              </a:rPr>
              <a:t>کاهش ورم پستان</a:t>
            </a:r>
          </a:p>
          <a:p>
            <a:pPr algn="r" rtl="1">
              <a:spcAft>
                <a:spcPts val="1200"/>
              </a:spcAft>
              <a:buClr>
                <a:srgbClr val="CC0099"/>
              </a:buClr>
              <a:buSzPct val="70000"/>
            </a:pPr>
            <a:r>
              <a:rPr lang="fa-IR" sz="2800" dirty="0" smtClean="0">
                <a:solidFill>
                  <a:schemeClr val="bg1"/>
                </a:solidFill>
                <a:cs typeface="+mn-cs"/>
              </a:rPr>
              <a:t>اثر م</a:t>
            </a:r>
            <a:r>
              <a:rPr lang="fa-IR" sz="2800" dirty="0">
                <a:solidFill>
                  <a:schemeClr val="bg1"/>
                </a:solidFill>
                <a:cs typeface="+mn-cs"/>
              </a:rPr>
              <a:t>ت</a:t>
            </a:r>
            <a:r>
              <a:rPr lang="fa-IR" sz="2800" dirty="0" smtClean="0">
                <a:solidFill>
                  <a:schemeClr val="bg1"/>
                </a:solidFill>
                <a:cs typeface="+mn-cs"/>
              </a:rPr>
              <a:t>داوم روی تولید و ترکیب شیر </a:t>
            </a:r>
            <a:r>
              <a:rPr lang="fa-IR" sz="2800" dirty="0" smtClean="0">
                <a:solidFill>
                  <a:srgbClr val="FF0000"/>
                </a:solidFill>
                <a:cs typeface="+mn-cs"/>
              </a:rPr>
              <a:t>تا 40 هفته پس از قطع مصرف </a:t>
            </a:r>
            <a:r>
              <a:rPr lang="fa-IR" sz="2800" dirty="0" smtClean="0">
                <a:solidFill>
                  <a:schemeClr val="bg1"/>
                </a:solidFill>
                <a:cs typeface="+mn-cs"/>
              </a:rPr>
              <a:t>(</a:t>
            </a:r>
            <a:r>
              <a:rPr lang="en-US" sz="2400" dirty="0" err="1" smtClean="0">
                <a:solidFill>
                  <a:schemeClr val="bg1"/>
                </a:solidFill>
                <a:cs typeface="+mn-cs"/>
              </a:rPr>
              <a:t>Zenobi</a:t>
            </a:r>
            <a:r>
              <a:rPr lang="en-US" sz="2400" dirty="0" smtClean="0">
                <a:solidFill>
                  <a:schemeClr val="bg1"/>
                </a:solidFill>
                <a:cs typeface="+mn-cs"/>
              </a:rPr>
              <a:t> et al., 2018</a:t>
            </a:r>
            <a:r>
              <a:rPr lang="fa-IR" sz="2400" dirty="0" smtClean="0">
                <a:solidFill>
                  <a:schemeClr val="bg1"/>
                </a:solidFill>
                <a:cs typeface="+mn-cs"/>
              </a:rPr>
              <a:t>)</a:t>
            </a:r>
            <a:endParaRPr lang="en-US" sz="2400" dirty="0" smtClean="0">
              <a:solidFill>
                <a:schemeClr val="bg1"/>
              </a:solidFill>
              <a:cs typeface="+mn-cs"/>
            </a:endParaRPr>
          </a:p>
          <a:p>
            <a:pPr algn="r" rtl="1">
              <a:spcAft>
                <a:spcPts val="1200"/>
              </a:spcAft>
              <a:buClr>
                <a:srgbClr val="CC0099"/>
              </a:buClr>
              <a:buSzPct val="70000"/>
            </a:pPr>
            <a:r>
              <a:rPr lang="fa-IR" sz="2800" dirty="0" smtClean="0">
                <a:solidFill>
                  <a:srgbClr val="FF0000"/>
                </a:solidFill>
                <a:cs typeface="+mn-cs"/>
              </a:rPr>
              <a:t>بهبود</a:t>
            </a:r>
            <a:r>
              <a:rPr lang="fa-IR" sz="2800" dirty="0" smtClean="0">
                <a:solidFill>
                  <a:schemeClr val="bg1"/>
                </a:solidFill>
                <a:cs typeface="+mn-cs"/>
              </a:rPr>
              <a:t> وزن یکسالگی و </a:t>
            </a:r>
            <a:r>
              <a:rPr lang="fa-IR" sz="2800" dirty="0" smtClean="0">
                <a:solidFill>
                  <a:srgbClr val="FF0000"/>
                </a:solidFill>
                <a:cs typeface="+mn-cs"/>
              </a:rPr>
              <a:t>ایمنی </a:t>
            </a:r>
            <a:r>
              <a:rPr lang="fa-IR" sz="2800" dirty="0" smtClean="0">
                <a:solidFill>
                  <a:schemeClr val="bg1"/>
                </a:solidFill>
                <a:cs typeface="+mn-cs"/>
              </a:rPr>
              <a:t>گوساله های متولد شده از مادران دریافت کننده کولین </a:t>
            </a:r>
            <a:endParaRPr lang="fa-IR" sz="2800" dirty="0">
              <a:solidFill>
                <a:schemeClr val="bg1"/>
              </a:solidFill>
              <a:cs typeface="+mn-cs"/>
            </a:endParaRPr>
          </a:p>
        </p:txBody>
      </p:sp>
      <p:grpSp>
        <p:nvGrpSpPr>
          <p:cNvPr id="7" name="Group 6"/>
          <p:cNvGrpSpPr/>
          <p:nvPr/>
        </p:nvGrpSpPr>
        <p:grpSpPr>
          <a:xfrm>
            <a:off x="8319928" y="1391920"/>
            <a:ext cx="3201512" cy="4013200"/>
            <a:chOff x="335280" y="843280"/>
            <a:chExt cx="2619375" cy="3705225"/>
          </a:xfrm>
        </p:grpSpPr>
        <p:pic>
          <p:nvPicPr>
            <p:cNvPr id="4" name="Picture 3"/>
            <p:cNvPicPr>
              <a:picLocks noChangeAspect="1"/>
            </p:cNvPicPr>
            <p:nvPr/>
          </p:nvPicPr>
          <p:blipFill>
            <a:blip r:embed="rId2">
              <a:duotone>
                <a:schemeClr val="accent4">
                  <a:shade val="45000"/>
                  <a:satMod val="135000"/>
                </a:schemeClr>
                <a:prstClr val="white"/>
              </a:duotone>
            </a:blip>
            <a:stretch>
              <a:fillRect/>
            </a:stretch>
          </p:blipFill>
          <p:spPr>
            <a:xfrm>
              <a:off x="335280" y="843280"/>
              <a:ext cx="2619375" cy="1743075"/>
            </a:xfrm>
            <a:prstGeom prst="rect">
              <a:avLst/>
            </a:prstGeom>
          </p:spPr>
        </p:pic>
        <p:pic>
          <p:nvPicPr>
            <p:cNvPr id="5" name="Picture 4"/>
            <p:cNvPicPr>
              <a:picLocks noChangeAspect="1"/>
            </p:cNvPicPr>
            <p:nvPr/>
          </p:nvPicPr>
          <p:blipFill>
            <a:blip r:embed="rId3"/>
            <a:stretch>
              <a:fillRect/>
            </a:stretch>
          </p:blipFill>
          <p:spPr>
            <a:xfrm>
              <a:off x="341483" y="2586355"/>
              <a:ext cx="2613171" cy="1962150"/>
            </a:xfrm>
            <a:prstGeom prst="rect">
              <a:avLst/>
            </a:prstGeom>
          </p:spPr>
        </p:pic>
      </p:grpSp>
    </p:spTree>
    <p:extLst>
      <p:ext uri="{BB962C8B-B14F-4D97-AF65-F5344CB8AC3E}">
        <p14:creationId xmlns:p14="http://schemas.microsoft.com/office/powerpoint/2010/main" val="313552402"/>
      </p:ext>
    </p:extLst>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ustom 6">
      <a:majorFont>
        <a:latin typeface="Times New Roman"/>
        <a:ea typeface=""/>
        <a:cs typeface="B Titr"/>
      </a:majorFont>
      <a:minorFont>
        <a:latin typeface="Times New Roman"/>
        <a:ea typeface=""/>
        <a:cs typeface="B Mitra"/>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2576</TotalTime>
  <Words>2910</Words>
  <Application>Microsoft Office PowerPoint</Application>
  <PresentationFormat>Widescreen</PresentationFormat>
  <Paragraphs>284</Paragraphs>
  <Slides>35</Slides>
  <Notes>24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Arial</vt:lpstr>
      <vt:lpstr>Arial Narrow</vt:lpstr>
      <vt:lpstr>B Koodak</vt:lpstr>
      <vt:lpstr>B Mitra</vt:lpstr>
      <vt:lpstr>B Roya</vt:lpstr>
      <vt:lpstr>B Titr</vt:lpstr>
      <vt:lpstr>Calibri</vt:lpstr>
      <vt:lpstr>ComputerModern-Bold</vt:lpstr>
      <vt:lpstr>ComputerModern-Italic</vt:lpstr>
      <vt:lpstr>ComputerModern-Regular</vt:lpstr>
      <vt:lpstr>Cooper Black</vt:lpstr>
      <vt:lpstr>Courier New</vt:lpstr>
      <vt:lpstr>Times New Roman</vt:lpstr>
      <vt:lpstr>Wingdings</vt:lpstr>
      <vt:lpstr>Wingdings 3</vt:lpstr>
      <vt:lpstr>Ion</vt:lpstr>
      <vt:lpstr>مزایای استفاده از افزودنی ها برای بهبود سوخت و ساز چربی در گاوهای انتقالی</vt:lpstr>
      <vt:lpstr>دوره انتقال: نیاز به ترکیبات متیله و مسیرهای تأمین آن</vt:lpstr>
      <vt:lpstr>نیاز گاو شیری به ترکیبات متیل دهنده</vt:lpstr>
      <vt:lpstr>متیل دهندگان مهم قابل عرضه از جیره</vt:lpstr>
      <vt:lpstr>PowerPoint Presentation</vt:lpstr>
      <vt:lpstr>PowerPoint Presentation</vt:lpstr>
      <vt:lpstr>PowerPoint Presentation</vt:lpstr>
      <vt:lpstr>کولین یک متیل دهنده مهم</vt:lpstr>
      <vt:lpstr>کولین یک متیل دهنده مهم</vt:lpstr>
      <vt:lpstr>افزایش تولید شیر</vt:lpstr>
      <vt:lpstr>PowerPoint Presentation</vt:lpstr>
      <vt:lpstr>PowerPoint Presentation</vt:lpstr>
      <vt:lpstr>بهبود نشانگرهای سلامت متابولیکی</vt:lpstr>
      <vt:lpstr>PowerPoint Presentation</vt:lpstr>
      <vt:lpstr>PowerPoint Presentation</vt:lpstr>
      <vt:lpstr>PowerPoint Presentation</vt:lpstr>
      <vt:lpstr>PowerPoint Presentation</vt:lpstr>
      <vt:lpstr>بهبود گلوکونئوژنز</vt:lpstr>
      <vt:lpstr>تبدیل به بتائین و بازتولید متیونین</vt:lpstr>
      <vt:lpstr>نقش بتائین (تری متیل گلایسین)</vt:lpstr>
      <vt:lpstr>اثر بتائین بر تولید شیر</vt:lpstr>
      <vt:lpstr>عرضه همزمان ترکیبات متیل دهنده</vt:lpstr>
      <vt:lpstr>PowerPoint Presentation</vt:lpstr>
      <vt:lpstr>رابطه چربی جیره با ترکیبات متیل دهنده</vt:lpstr>
      <vt:lpstr>PowerPoint Presentation</vt:lpstr>
      <vt:lpstr>اپی ژنتیک و متیلاسیون DNA</vt:lpstr>
      <vt:lpstr>نتایج استفاده از کولین پوشش دار کولی گل  (Choligol)در آزمایش مزرعه ای</vt:lpstr>
      <vt:lpstr>PowerPoint Presentation</vt:lpstr>
      <vt:lpstr>PowerPoint Presentation</vt:lpstr>
      <vt:lpstr>ملاحظات راجع به عرضه کولین</vt:lpstr>
      <vt:lpstr>نیاسین</vt:lpstr>
      <vt:lpstr>اثر بر متابولیسم شکمبه</vt:lpstr>
      <vt:lpstr>اثرات متابولیکی</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c:creator>
  <cp:lastModifiedBy>A.A.</cp:lastModifiedBy>
  <cp:revision>170</cp:revision>
  <dcterms:created xsi:type="dcterms:W3CDTF">2023-11-11T07:23:39Z</dcterms:created>
  <dcterms:modified xsi:type="dcterms:W3CDTF">2023-11-16T09:57:55Z</dcterms:modified>
</cp:coreProperties>
</file>